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62" r:id="rId25"/>
    <p:sldId id="324"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 id="294" r:id="rId39"/>
    <p:sldId id="295" r:id="rId40"/>
    <p:sldId id="296" r:id="rId41"/>
    <p:sldId id="297" r:id="rId42"/>
    <p:sldId id="298" r:id="rId43"/>
    <p:sldId id="300" r:id="rId44"/>
    <p:sldId id="301" r:id="rId45"/>
    <p:sldId id="306" r:id="rId46"/>
    <p:sldId id="307" r:id="rId47"/>
    <p:sldId id="308" r:id="rId48"/>
    <p:sldId id="309" r:id="rId49"/>
    <p:sldId id="310" r:id="rId50"/>
    <p:sldId id="325" r:id="rId51"/>
    <p:sldId id="326" r:id="rId52"/>
    <p:sldId id="327" r:id="rId53"/>
    <p:sldId id="328" r:id="rId54"/>
    <p:sldId id="329" r:id="rId55"/>
    <p:sldId id="331" r:id="rId56"/>
    <p:sldId id="332" r:id="rId57"/>
    <p:sldId id="333" r:id="rId58"/>
    <p:sldId id="334" r:id="rId59"/>
    <p:sldId id="335" r:id="rId60"/>
    <p:sldId id="336"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 id="371" r:id="rId95"/>
    <p:sldId id="372" r:id="rId96"/>
    <p:sldId id="373" r:id="rId97"/>
    <p:sldId id="374" r:id="rId98"/>
    <p:sldId id="375" r:id="rId99"/>
    <p:sldId id="376" r:id="rId100"/>
    <p:sldId id="280"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6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675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5248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59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60042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36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31271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10/24/2025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3833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10/24/2025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7789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10/24/2025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8969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01641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56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66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10/24/2025</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23050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www.ipindia.nic.i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intepat.com/pct-application-india/" TargetMode="External"/><Relationship Id="rId2" Type="http://schemas.openxmlformats.org/officeDocument/2006/relationships/hyperlink" Target="https://www.intepat.com/blog/statement-and-undertaking-patent/" TargetMode="External"/><Relationship Id="rId1" Type="http://schemas.openxmlformats.org/officeDocument/2006/relationships/slideLayout" Target="../slideLayouts/slideLayout2.xml"/><Relationship Id="rId4" Type="http://schemas.openxmlformats.org/officeDocument/2006/relationships/hyperlink" Target="https://www.intepat.com/blog/patent-fees-cost-indi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ipindia.gov.in/writereaddata/Portal/IPOFormUpload/1_40_1/form-" TargetMode="External"/><Relationship Id="rId2" Type="http://schemas.openxmlformats.org/officeDocument/2006/relationships/hyperlink" Target="https://ipindia.gov.in/writereaddata/Portal/IPOFormUpload/1_37_1/for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ipindia.gov.in/writereaddata/Portal/ev/sections/ps10.html" TargetMode="External"/><Relationship Id="rId2" Type="http://schemas.openxmlformats.org/officeDocument/2006/relationships/hyperlink" Target="https://www.intepat.com/blog/provisional-patent-applica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intepat.com/blog/early-patent-publication-india/"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intepat.com/blog/expedited-patent-examination-india/"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intepat.com/blog/response-patent-first-examination-report-fer/" TargetMode="External"/><Relationship Id="rId2" Type="http://schemas.openxmlformats.org/officeDocument/2006/relationships/hyperlink" Target="https://www.intepat.com/blog/first-examination-report-fe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intepat.com/blog/patent-renewal-in-india/"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6303" y="1134370"/>
            <a:ext cx="8487103" cy="1619339"/>
          </a:xfrm>
          <a:solidFill>
            <a:schemeClr val="bg1"/>
          </a:solidFill>
        </p:spPr>
        <p:txBody>
          <a:bodyPr/>
          <a:lstStyle/>
          <a:p>
            <a:pPr algn="ctr"/>
            <a:r>
              <a:rPr lang="en-GB" b="1" dirty="0" smtClean="0">
                <a:solidFill>
                  <a:srgbClr val="996600"/>
                </a:solidFill>
              </a:rPr>
              <a:t>Intellectual Property Right</a:t>
            </a:r>
            <a:endParaRPr lang="en-IN" b="1" dirty="0">
              <a:solidFill>
                <a:srgbClr val="996600"/>
              </a:solidFill>
            </a:endParaRPr>
          </a:p>
        </p:txBody>
      </p:sp>
      <p:sp>
        <p:nvSpPr>
          <p:cNvPr id="3" name="Subtitle 2"/>
          <p:cNvSpPr>
            <a:spLocks noGrp="1"/>
          </p:cNvSpPr>
          <p:nvPr>
            <p:ph type="subTitle" idx="1"/>
          </p:nvPr>
        </p:nvSpPr>
        <p:spPr/>
        <p:txBody>
          <a:bodyPr>
            <a:normAutofit/>
          </a:bodyPr>
          <a:lstStyle/>
          <a:p>
            <a:r>
              <a:rPr lang="en-GB" sz="4000" dirty="0" err="1" smtClean="0">
                <a:solidFill>
                  <a:schemeClr val="bg1"/>
                </a:solidFill>
              </a:rPr>
              <a:t>Pravin</a:t>
            </a:r>
            <a:r>
              <a:rPr lang="en-GB" sz="4000" dirty="0" smtClean="0">
                <a:solidFill>
                  <a:schemeClr val="bg1"/>
                </a:solidFill>
              </a:rPr>
              <a:t> Kumar</a:t>
            </a:r>
            <a:endParaRPr lang="en-IN" sz="4000" dirty="0">
              <a:solidFill>
                <a:schemeClr val="bg1"/>
              </a:solidFill>
            </a:endParaRPr>
          </a:p>
        </p:txBody>
      </p:sp>
    </p:spTree>
    <p:extLst>
      <p:ext uri="{BB962C8B-B14F-4D97-AF65-F5344CB8AC3E}">
        <p14:creationId xmlns:p14="http://schemas.microsoft.com/office/powerpoint/2010/main" val="355495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406" y="1908313"/>
            <a:ext cx="9720071" cy="4023360"/>
          </a:xfrm>
        </p:spPr>
        <p:txBody>
          <a:bodyPr>
            <a:noAutofit/>
          </a:bodyPr>
          <a:lstStyle/>
          <a:p>
            <a:pPr marL="0" indent="0">
              <a:buNone/>
            </a:pPr>
            <a:r>
              <a:rPr lang="en-GB" sz="2800" b="1" dirty="0">
                <a:solidFill>
                  <a:srgbClr val="FFFF00"/>
                </a:solidFill>
              </a:rPr>
              <a:t>1893 – BIRPI established</a:t>
            </a:r>
            <a:r>
              <a:rPr lang="en-GB" sz="2800" dirty="0">
                <a:solidFill>
                  <a:srgbClr val="FFFF00"/>
                </a:solidFill>
              </a:rPr>
              <a:t> </a:t>
            </a:r>
            <a:endParaRPr lang="en-GB" sz="2800" dirty="0" smtClean="0">
              <a:solidFill>
                <a:srgbClr val="FFFF00"/>
              </a:solidFill>
            </a:endParaRPr>
          </a:p>
          <a:p>
            <a:r>
              <a:rPr lang="en-GB" sz="2800" dirty="0" smtClean="0">
                <a:solidFill>
                  <a:schemeClr val="bg1"/>
                </a:solidFill>
              </a:rPr>
              <a:t>The </a:t>
            </a:r>
            <a:r>
              <a:rPr lang="en-GB" sz="2800" dirty="0">
                <a:solidFill>
                  <a:schemeClr val="bg1"/>
                </a:solidFill>
              </a:rPr>
              <a:t>two secretariats set up to administer the </a:t>
            </a:r>
            <a:r>
              <a:rPr lang="en-GB" sz="2800" i="1" dirty="0">
                <a:solidFill>
                  <a:srgbClr val="FFFF00"/>
                </a:solidFill>
              </a:rPr>
              <a:t>Paris and Berne Conventions combine to form WIPO's immediate predecessor</a:t>
            </a:r>
            <a:r>
              <a:rPr lang="en-GB" sz="2800" dirty="0">
                <a:solidFill>
                  <a:schemeClr val="bg1"/>
                </a:solidFill>
              </a:rPr>
              <a:t>, the </a:t>
            </a:r>
            <a:r>
              <a:rPr lang="en-GB" sz="2800" dirty="0">
                <a:solidFill>
                  <a:srgbClr val="FFFF00"/>
                </a:solidFill>
              </a:rPr>
              <a:t>United International Bureaux for the Protection of Intellectual Property</a:t>
            </a:r>
            <a:r>
              <a:rPr lang="en-GB" sz="2800" dirty="0"/>
              <a:t> </a:t>
            </a:r>
            <a:r>
              <a:rPr lang="en-GB" sz="2800" dirty="0">
                <a:solidFill>
                  <a:schemeClr val="bg1"/>
                </a:solidFill>
              </a:rPr>
              <a:t>– best known by its French acronym, BIRPI. </a:t>
            </a:r>
            <a:endParaRPr lang="en-GB" sz="2800" dirty="0" smtClean="0">
              <a:solidFill>
                <a:schemeClr val="bg1"/>
              </a:solidFill>
            </a:endParaRPr>
          </a:p>
          <a:p>
            <a:r>
              <a:rPr lang="fr-FR" i="1" dirty="0">
                <a:solidFill>
                  <a:srgbClr val="FFFF00"/>
                </a:solidFill>
              </a:rPr>
              <a:t>"</a:t>
            </a:r>
            <a:r>
              <a:rPr lang="fr-FR" sz="2800" i="1" dirty="0">
                <a:solidFill>
                  <a:srgbClr val="FFFF00"/>
                </a:solidFill>
              </a:rPr>
              <a:t>Bureau international réunis pour la protection de la propriété intellectuelle</a:t>
            </a:r>
            <a:r>
              <a:rPr lang="fr-FR" i="1" dirty="0">
                <a:solidFill>
                  <a:srgbClr val="FFFF00"/>
                </a:solidFill>
              </a:rPr>
              <a:t>,"</a:t>
            </a:r>
            <a:endParaRPr lang="en-GB" sz="2800" i="1" dirty="0" smtClean="0">
              <a:solidFill>
                <a:srgbClr val="FFFF00"/>
              </a:solidFill>
            </a:endParaRPr>
          </a:p>
          <a:p>
            <a:r>
              <a:rPr lang="en-GB" sz="2800" dirty="0" smtClean="0">
                <a:solidFill>
                  <a:schemeClr val="bg1"/>
                </a:solidFill>
              </a:rPr>
              <a:t>The </a:t>
            </a:r>
            <a:r>
              <a:rPr lang="en-GB" sz="2800" dirty="0">
                <a:solidFill>
                  <a:schemeClr val="bg1"/>
                </a:solidFill>
              </a:rPr>
              <a:t>organization, with a </a:t>
            </a:r>
            <a:r>
              <a:rPr lang="en-GB" sz="2800" dirty="0">
                <a:solidFill>
                  <a:srgbClr val="FFC000"/>
                </a:solidFill>
              </a:rPr>
              <a:t>staff of seven, is based in Berne, Switzerland</a:t>
            </a:r>
            <a:r>
              <a:rPr lang="en-GB" sz="2800" dirty="0"/>
              <a:t>.</a:t>
            </a:r>
            <a:br>
              <a:rPr lang="en-GB" sz="2800" dirty="0"/>
            </a:br>
            <a:r>
              <a:rPr lang="en-GB" sz="2800" dirty="0"/>
              <a:t/>
            </a:r>
            <a:br>
              <a:rPr lang="en-GB" sz="2800" dirty="0"/>
            </a:br>
            <a:endParaRPr lang="en-IN" sz="2800" dirty="0"/>
          </a:p>
        </p:txBody>
      </p:sp>
      <p:sp>
        <p:nvSpPr>
          <p:cNvPr id="4" name="Title 1"/>
          <p:cNvSpPr>
            <a:spLocks noGrp="1"/>
          </p:cNvSpPr>
          <p:nvPr>
            <p:ph type="title"/>
          </p:nvPr>
        </p:nvSpPr>
        <p:spPr/>
        <p:txBody>
          <a:bodyPr/>
          <a:lstStyle/>
          <a:p>
            <a:r>
              <a:rPr lang="en-GB" dirty="0">
                <a:solidFill>
                  <a:schemeClr val="bg1"/>
                </a:solidFill>
              </a:rPr>
              <a:t>EVOLUTION OF IP ACTS AND TREATIES</a:t>
            </a:r>
            <a:endParaRPr lang="en-IN" dirty="0">
              <a:solidFill>
                <a:schemeClr val="bg1"/>
              </a:solidFill>
            </a:endParaRPr>
          </a:p>
        </p:txBody>
      </p:sp>
    </p:spTree>
    <p:extLst>
      <p:ext uri="{BB962C8B-B14F-4D97-AF65-F5344CB8AC3E}">
        <p14:creationId xmlns:p14="http://schemas.microsoft.com/office/powerpoint/2010/main" val="25711498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6404" y="2695903"/>
            <a:ext cx="9720071" cy="4023360"/>
          </a:xfrm>
        </p:spPr>
        <p:txBody>
          <a:bodyPr>
            <a:normAutofit/>
          </a:bodyPr>
          <a:lstStyle/>
          <a:p>
            <a:r>
              <a:rPr lang="en-GB" sz="8000" b="1" dirty="0" smtClean="0">
                <a:solidFill>
                  <a:schemeClr val="bg1"/>
                </a:solidFill>
              </a:rPr>
              <a:t>Thanks</a:t>
            </a:r>
            <a:endParaRPr lang="en-IN" sz="8000" b="1" dirty="0">
              <a:solidFill>
                <a:schemeClr val="bg1"/>
              </a:solidFill>
            </a:endParaRPr>
          </a:p>
        </p:txBody>
      </p:sp>
    </p:spTree>
    <p:extLst>
      <p:ext uri="{BB962C8B-B14F-4D97-AF65-F5344CB8AC3E}">
        <p14:creationId xmlns:p14="http://schemas.microsoft.com/office/powerpoint/2010/main" val="142424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5284" y="1938131"/>
            <a:ext cx="9720071" cy="4023360"/>
          </a:xfrm>
        </p:spPr>
        <p:txBody>
          <a:bodyPr>
            <a:noAutofit/>
          </a:bodyPr>
          <a:lstStyle/>
          <a:p>
            <a:pPr marL="0" indent="0">
              <a:lnSpc>
                <a:spcPct val="100000"/>
              </a:lnSpc>
              <a:buNone/>
            </a:pPr>
            <a:r>
              <a:rPr lang="en-GB" sz="2800" b="1" dirty="0">
                <a:solidFill>
                  <a:srgbClr val="FFFF00"/>
                </a:solidFill>
              </a:rPr>
              <a:t>1970 – BIRPI becomes WIPO</a:t>
            </a:r>
            <a:r>
              <a:rPr lang="en-GB" sz="2800" dirty="0">
                <a:solidFill>
                  <a:srgbClr val="FFFF00"/>
                </a:solidFill>
              </a:rPr>
              <a:t> </a:t>
            </a:r>
            <a:endParaRPr lang="en-GB" sz="2800" dirty="0" smtClean="0">
              <a:solidFill>
                <a:srgbClr val="FFFF00"/>
              </a:solidFill>
            </a:endParaRPr>
          </a:p>
          <a:p>
            <a:pPr>
              <a:lnSpc>
                <a:spcPct val="100000"/>
              </a:lnSpc>
            </a:pPr>
            <a:r>
              <a:rPr lang="en-GB" sz="2800" dirty="0" smtClean="0">
                <a:solidFill>
                  <a:schemeClr val="bg1"/>
                </a:solidFill>
              </a:rPr>
              <a:t>The </a:t>
            </a:r>
            <a:r>
              <a:rPr lang="en-GB" sz="2800" dirty="0">
                <a:solidFill>
                  <a:schemeClr val="bg1"/>
                </a:solidFill>
              </a:rPr>
              <a:t>Convention establishing the </a:t>
            </a:r>
            <a:r>
              <a:rPr lang="en-GB" sz="2800" i="1" dirty="0">
                <a:solidFill>
                  <a:srgbClr val="FFFF00"/>
                </a:solidFill>
              </a:rPr>
              <a:t>World Intellectual Property Organization (WIPO) comes into force and BIRPI is thus transformed to become WIPO</a:t>
            </a:r>
            <a:r>
              <a:rPr lang="en-GB" sz="2800" dirty="0"/>
              <a:t>. </a:t>
            </a:r>
            <a:endParaRPr lang="en-GB" sz="2800" dirty="0" smtClean="0"/>
          </a:p>
          <a:p>
            <a:pPr>
              <a:lnSpc>
                <a:spcPct val="100000"/>
              </a:lnSpc>
            </a:pPr>
            <a:r>
              <a:rPr lang="en-GB" sz="2800" dirty="0" smtClean="0">
                <a:solidFill>
                  <a:schemeClr val="bg1"/>
                </a:solidFill>
              </a:rPr>
              <a:t>The </a:t>
            </a:r>
            <a:r>
              <a:rPr lang="en-GB" sz="2800" dirty="0">
                <a:solidFill>
                  <a:schemeClr val="bg1"/>
                </a:solidFill>
              </a:rPr>
              <a:t>newly established WIPO is a member state-led, intergovernmental organization, with its headquarters in </a:t>
            </a:r>
            <a:r>
              <a:rPr lang="en-GB" sz="2800" dirty="0">
                <a:solidFill>
                  <a:srgbClr val="FFFF00"/>
                </a:solidFill>
              </a:rPr>
              <a:t>Geneva, Switzerland.</a:t>
            </a:r>
            <a:r>
              <a:rPr lang="en-GB" sz="2800" dirty="0"/>
              <a:t/>
            </a:r>
            <a:br>
              <a:rPr lang="en-GB" sz="2800" dirty="0"/>
            </a:br>
            <a:r>
              <a:rPr lang="en-GB" sz="2800" dirty="0"/>
              <a:t/>
            </a:r>
            <a:br>
              <a:rPr lang="en-GB" sz="2800" dirty="0"/>
            </a:br>
            <a:endParaRPr lang="en-IN" sz="2800" dirty="0"/>
          </a:p>
        </p:txBody>
      </p:sp>
      <p:sp>
        <p:nvSpPr>
          <p:cNvPr id="4" name="Title 1"/>
          <p:cNvSpPr>
            <a:spLocks noGrp="1"/>
          </p:cNvSpPr>
          <p:nvPr>
            <p:ph type="title"/>
          </p:nvPr>
        </p:nvSpPr>
        <p:spPr/>
        <p:txBody>
          <a:bodyPr/>
          <a:lstStyle/>
          <a:p>
            <a:r>
              <a:rPr lang="en-GB" dirty="0">
                <a:solidFill>
                  <a:schemeClr val="bg1"/>
                </a:solidFill>
              </a:rPr>
              <a:t>EVOLUTION OF IP ACTS AND TREATIES</a:t>
            </a:r>
            <a:endParaRPr lang="en-IN" dirty="0">
              <a:solidFill>
                <a:schemeClr val="bg1"/>
              </a:solidFill>
            </a:endParaRPr>
          </a:p>
        </p:txBody>
      </p:sp>
    </p:spTree>
    <p:extLst>
      <p:ext uri="{BB962C8B-B14F-4D97-AF65-F5344CB8AC3E}">
        <p14:creationId xmlns:p14="http://schemas.microsoft.com/office/powerpoint/2010/main" val="1827752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4338" y="2138089"/>
            <a:ext cx="10605053" cy="4531067"/>
          </a:xfrm>
        </p:spPr>
        <p:txBody>
          <a:bodyPr>
            <a:normAutofit/>
          </a:bodyPr>
          <a:lstStyle/>
          <a:p>
            <a:pPr marL="0" indent="0">
              <a:lnSpc>
                <a:spcPct val="100000"/>
              </a:lnSpc>
              <a:buNone/>
            </a:pPr>
            <a:r>
              <a:rPr lang="en-GB" sz="2800" b="1" dirty="0">
                <a:solidFill>
                  <a:srgbClr val="FFFF00"/>
                </a:solidFill>
              </a:rPr>
              <a:t>1974 – WIPO joins the UN</a:t>
            </a:r>
            <a:r>
              <a:rPr lang="en-GB" sz="2800" dirty="0">
                <a:solidFill>
                  <a:srgbClr val="FFFF00"/>
                </a:solidFill>
              </a:rPr>
              <a:t> </a:t>
            </a:r>
            <a:endParaRPr lang="en-GB" sz="2800" dirty="0" smtClean="0">
              <a:solidFill>
                <a:srgbClr val="FFFF00"/>
              </a:solidFill>
            </a:endParaRPr>
          </a:p>
          <a:p>
            <a:pPr>
              <a:lnSpc>
                <a:spcPct val="100000"/>
              </a:lnSpc>
            </a:pPr>
            <a:r>
              <a:rPr lang="en-GB" sz="2800" dirty="0" smtClean="0">
                <a:solidFill>
                  <a:schemeClr val="bg1"/>
                </a:solidFill>
              </a:rPr>
              <a:t>WIPO </a:t>
            </a:r>
            <a:r>
              <a:rPr lang="en-GB" sz="2800" dirty="0">
                <a:solidFill>
                  <a:schemeClr val="bg1"/>
                </a:solidFill>
              </a:rPr>
              <a:t>joins the United Nations (UN) family of organizations, becoming a specialized agency of the UN. All member states of the UN are entitled, though not obliged, to become members </a:t>
            </a:r>
            <a:r>
              <a:rPr lang="en-GB" sz="2800" dirty="0" smtClean="0">
                <a:solidFill>
                  <a:schemeClr val="bg1"/>
                </a:solidFill>
              </a:rPr>
              <a:t>of the </a:t>
            </a:r>
            <a:r>
              <a:rPr lang="en-GB" sz="2800" dirty="0">
                <a:solidFill>
                  <a:schemeClr val="bg1"/>
                </a:solidFill>
              </a:rPr>
              <a:t>specialized agencies</a:t>
            </a:r>
            <a:r>
              <a:rPr lang="en-GB" sz="2800" dirty="0" smtClean="0">
                <a:solidFill>
                  <a:schemeClr val="bg1"/>
                </a:solidFill>
              </a:rPr>
              <a:t>.</a:t>
            </a:r>
          </a:p>
          <a:p>
            <a:pPr>
              <a:lnSpc>
                <a:spcPct val="100000"/>
              </a:lnSpc>
            </a:pPr>
            <a:r>
              <a:rPr lang="en-GB" sz="2800" dirty="0" smtClean="0">
                <a:solidFill>
                  <a:srgbClr val="FFFF00"/>
                </a:solidFill>
              </a:rPr>
              <a:t>193 </a:t>
            </a:r>
            <a:r>
              <a:rPr lang="en-GB" sz="2800" dirty="0">
                <a:solidFill>
                  <a:srgbClr val="FFFF00"/>
                </a:solidFill>
              </a:rPr>
              <a:t>Member Countries in UN </a:t>
            </a:r>
            <a:r>
              <a:rPr lang="en-GB" sz="2800" dirty="0" smtClean="0">
                <a:solidFill>
                  <a:srgbClr val="FFFF00"/>
                </a:solidFill>
              </a:rPr>
              <a:t>today</a:t>
            </a:r>
            <a:r>
              <a:rPr lang="en-GB" dirty="0">
                <a:solidFill>
                  <a:srgbClr val="FFFF00"/>
                </a:solidFill>
              </a:rPr>
              <a:t/>
            </a:r>
            <a:br>
              <a:rPr lang="en-GB" dirty="0">
                <a:solidFill>
                  <a:srgbClr val="FFFF00"/>
                </a:solidFill>
              </a:rPr>
            </a:br>
            <a:r>
              <a:rPr lang="en-GB" dirty="0">
                <a:solidFill>
                  <a:srgbClr val="FFFF00"/>
                </a:solidFill>
              </a:rPr>
              <a:t/>
            </a:r>
            <a:br>
              <a:rPr lang="en-GB" dirty="0">
                <a:solidFill>
                  <a:srgbClr val="FFFF00"/>
                </a:solidFill>
              </a:rPr>
            </a:br>
            <a:r>
              <a:rPr lang="en-GB" sz="2800" dirty="0"/>
              <a:t/>
            </a:r>
            <a:br>
              <a:rPr lang="en-GB" sz="2800" dirty="0"/>
            </a:br>
            <a:r>
              <a:rPr lang="en-GB" sz="2800" dirty="0"/>
              <a:t/>
            </a:r>
            <a:br>
              <a:rPr lang="en-GB" sz="2800" dirty="0"/>
            </a:br>
            <a:endParaRPr lang="en-IN" sz="2800" dirty="0"/>
          </a:p>
        </p:txBody>
      </p:sp>
      <p:sp>
        <p:nvSpPr>
          <p:cNvPr id="4" name="Title 1"/>
          <p:cNvSpPr>
            <a:spLocks noGrp="1"/>
          </p:cNvSpPr>
          <p:nvPr>
            <p:ph type="title"/>
          </p:nvPr>
        </p:nvSpPr>
        <p:spPr/>
        <p:txBody>
          <a:bodyPr/>
          <a:lstStyle/>
          <a:p>
            <a:r>
              <a:rPr lang="en-GB" dirty="0">
                <a:solidFill>
                  <a:schemeClr val="bg1"/>
                </a:solidFill>
              </a:rPr>
              <a:t>EVOLUTION OF IP ACTS AND TREATIES</a:t>
            </a:r>
            <a:endParaRPr lang="en-IN" dirty="0">
              <a:solidFill>
                <a:schemeClr val="bg1"/>
              </a:solidFill>
            </a:endParaRPr>
          </a:p>
        </p:txBody>
      </p:sp>
    </p:spTree>
    <p:extLst>
      <p:ext uri="{BB962C8B-B14F-4D97-AF65-F5344CB8AC3E}">
        <p14:creationId xmlns:p14="http://schemas.microsoft.com/office/powerpoint/2010/main" val="2552618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0504" y="2084832"/>
            <a:ext cx="11047853" cy="3599316"/>
          </a:xfrm>
        </p:spPr>
        <p:txBody>
          <a:bodyPr>
            <a:noAutofit/>
          </a:bodyPr>
          <a:lstStyle/>
          <a:p>
            <a:pPr marL="0" indent="0">
              <a:lnSpc>
                <a:spcPct val="100000"/>
              </a:lnSpc>
              <a:buNone/>
            </a:pPr>
            <a:r>
              <a:rPr lang="en-GB" sz="2800" b="1" dirty="0">
                <a:solidFill>
                  <a:srgbClr val="FFFF00"/>
                </a:solidFill>
              </a:rPr>
              <a:t>1978 – PCT System launched</a:t>
            </a:r>
            <a:r>
              <a:rPr lang="en-GB" sz="2800" dirty="0">
                <a:solidFill>
                  <a:srgbClr val="FFFF00"/>
                </a:solidFill>
              </a:rPr>
              <a:t> </a:t>
            </a:r>
            <a:endParaRPr lang="en-GB" sz="2800" dirty="0" smtClean="0">
              <a:solidFill>
                <a:srgbClr val="FFFF00"/>
              </a:solidFill>
            </a:endParaRPr>
          </a:p>
          <a:p>
            <a:pPr>
              <a:lnSpc>
                <a:spcPct val="100000"/>
              </a:lnSpc>
            </a:pPr>
            <a:r>
              <a:rPr lang="en-GB" sz="2800" dirty="0" smtClean="0">
                <a:solidFill>
                  <a:schemeClr val="bg1"/>
                </a:solidFill>
              </a:rPr>
              <a:t>The </a:t>
            </a:r>
            <a:r>
              <a:rPr lang="en-GB" sz="2800" dirty="0">
                <a:solidFill>
                  <a:schemeClr val="bg1"/>
                </a:solidFill>
              </a:rPr>
              <a:t>PCT international patent system begins operation. The PCT expands rapidly to become </a:t>
            </a:r>
            <a:r>
              <a:rPr lang="en-GB" sz="2800" i="1" dirty="0">
                <a:solidFill>
                  <a:srgbClr val="FFFF00"/>
                </a:solidFill>
              </a:rPr>
              <a:t>WIPO's largest international IP filing system </a:t>
            </a:r>
            <a:r>
              <a:rPr lang="en-GB" sz="2800" dirty="0">
                <a:solidFill>
                  <a:schemeClr val="bg1"/>
                </a:solidFill>
              </a:rPr>
              <a:t>today. The </a:t>
            </a:r>
            <a:r>
              <a:rPr lang="en-GB" sz="2800" b="1" dirty="0">
                <a:solidFill>
                  <a:srgbClr val="FFFF00"/>
                </a:solidFill>
              </a:rPr>
              <a:t>Patent Cooperation Treaty (PCT</a:t>
            </a:r>
            <a:r>
              <a:rPr lang="en-GB" sz="2800" b="1" dirty="0">
                <a:solidFill>
                  <a:schemeClr val="bg1"/>
                </a:solidFill>
              </a:rPr>
              <a:t>) </a:t>
            </a:r>
            <a:r>
              <a:rPr lang="en-GB" sz="2800" dirty="0">
                <a:solidFill>
                  <a:schemeClr val="bg1"/>
                </a:solidFill>
              </a:rPr>
              <a:t>makes it possible to seek patent protection for an invention simultaneously in each of a large number of countries by filing </a:t>
            </a:r>
            <a:r>
              <a:rPr lang="en-GB" sz="2800" dirty="0">
                <a:solidFill>
                  <a:srgbClr val="FFFF00"/>
                </a:solidFill>
              </a:rPr>
              <a:t>an "international" </a:t>
            </a:r>
            <a:r>
              <a:rPr lang="en-GB" sz="2800" dirty="0">
                <a:solidFill>
                  <a:schemeClr val="bg1"/>
                </a:solidFill>
              </a:rPr>
              <a:t>patent application.</a:t>
            </a:r>
            <a:br>
              <a:rPr lang="en-GB" sz="2800" dirty="0">
                <a:solidFill>
                  <a:schemeClr val="bg1"/>
                </a:solidFill>
              </a:rPr>
            </a:br>
            <a:r>
              <a:rPr lang="en-GB" sz="2800" dirty="0"/>
              <a:t/>
            </a:r>
            <a:br>
              <a:rPr lang="en-GB" sz="2800" dirty="0"/>
            </a:br>
            <a:endParaRPr lang="en-IN" sz="2800" dirty="0"/>
          </a:p>
        </p:txBody>
      </p:sp>
      <p:sp>
        <p:nvSpPr>
          <p:cNvPr id="4" name="Title 1"/>
          <p:cNvSpPr>
            <a:spLocks noGrp="1"/>
          </p:cNvSpPr>
          <p:nvPr>
            <p:ph type="title"/>
          </p:nvPr>
        </p:nvSpPr>
        <p:spPr/>
        <p:txBody>
          <a:bodyPr/>
          <a:lstStyle/>
          <a:p>
            <a:r>
              <a:rPr lang="en-GB" dirty="0">
                <a:solidFill>
                  <a:schemeClr val="bg1"/>
                </a:solidFill>
              </a:rPr>
              <a:t>EVOLUTION OF IP ACTS AND TREATIES</a:t>
            </a:r>
            <a:endParaRPr lang="en-IN" dirty="0">
              <a:solidFill>
                <a:schemeClr val="bg1"/>
              </a:solidFill>
            </a:endParaRPr>
          </a:p>
        </p:txBody>
      </p:sp>
    </p:spTree>
    <p:extLst>
      <p:ext uri="{BB962C8B-B14F-4D97-AF65-F5344CB8AC3E}">
        <p14:creationId xmlns:p14="http://schemas.microsoft.com/office/powerpoint/2010/main" val="1552026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9895" y="2535655"/>
            <a:ext cx="10630409" cy="3599316"/>
          </a:xfrm>
        </p:spPr>
        <p:txBody>
          <a:bodyPr>
            <a:noAutofit/>
          </a:bodyPr>
          <a:lstStyle/>
          <a:p>
            <a:pPr>
              <a:lnSpc>
                <a:spcPct val="120000"/>
              </a:lnSpc>
            </a:pPr>
            <a:r>
              <a:rPr lang="en-GB" sz="2800" b="1" dirty="0">
                <a:solidFill>
                  <a:srgbClr val="FFFF00"/>
                </a:solidFill>
              </a:rPr>
              <a:t>TRIPS </a:t>
            </a:r>
            <a:r>
              <a:rPr lang="en-GB" sz="2800" b="1" dirty="0" smtClean="0">
                <a:solidFill>
                  <a:srgbClr val="FFFF00"/>
                </a:solidFill>
              </a:rPr>
              <a:t>(</a:t>
            </a:r>
            <a:r>
              <a:rPr lang="en-GB" b="1" dirty="0" smtClean="0">
                <a:solidFill>
                  <a:srgbClr val="FFFF00"/>
                </a:solidFill>
              </a:rPr>
              <a:t>Trade-Related </a:t>
            </a:r>
            <a:r>
              <a:rPr lang="en-GB" b="1" dirty="0">
                <a:solidFill>
                  <a:srgbClr val="FFFF00"/>
                </a:solidFill>
              </a:rPr>
              <a:t>Aspects of Intellectual Property </a:t>
            </a:r>
            <a:r>
              <a:rPr lang="en-GB" b="1" dirty="0" smtClean="0">
                <a:solidFill>
                  <a:srgbClr val="FFFF00"/>
                </a:solidFill>
              </a:rPr>
              <a:t>Rights</a:t>
            </a:r>
            <a:r>
              <a:rPr lang="en-GB" dirty="0" smtClean="0">
                <a:solidFill>
                  <a:srgbClr val="FFFF00"/>
                </a:solidFill>
              </a:rPr>
              <a:t>) </a:t>
            </a:r>
            <a:r>
              <a:rPr lang="en-GB" sz="2800" b="1" dirty="0" smtClean="0">
                <a:solidFill>
                  <a:srgbClr val="FFFF00"/>
                </a:solidFill>
              </a:rPr>
              <a:t>Agreement</a:t>
            </a:r>
            <a:r>
              <a:rPr lang="en-GB" sz="2800" dirty="0" smtClean="0">
                <a:solidFill>
                  <a:srgbClr val="FFFF00"/>
                </a:solidFill>
              </a:rPr>
              <a:t> </a:t>
            </a:r>
            <a:r>
              <a:rPr lang="en-GB" sz="2800" dirty="0">
                <a:solidFill>
                  <a:srgbClr val="FFFF00"/>
                </a:solidFill>
              </a:rPr>
              <a:t>India </a:t>
            </a:r>
            <a:r>
              <a:rPr lang="en-GB" sz="2800" dirty="0">
                <a:solidFill>
                  <a:schemeClr val="bg1"/>
                </a:solidFill>
              </a:rPr>
              <a:t>along with other emerging nations graced a signatory to the </a:t>
            </a:r>
            <a:r>
              <a:rPr lang="en-GB" sz="2800" b="1" dirty="0">
                <a:solidFill>
                  <a:schemeClr val="bg1"/>
                </a:solidFill>
              </a:rPr>
              <a:t>Treaty of TRIPS </a:t>
            </a:r>
            <a:r>
              <a:rPr lang="en-GB" sz="2800" b="1" dirty="0" smtClean="0">
                <a:solidFill>
                  <a:schemeClr val="bg1"/>
                </a:solidFill>
              </a:rPr>
              <a:t>of the</a:t>
            </a:r>
            <a:r>
              <a:rPr lang="en-GB" sz="2800" b="1" dirty="0" smtClean="0"/>
              <a:t> </a:t>
            </a:r>
            <a:r>
              <a:rPr lang="en-GB" sz="2800" b="1" dirty="0">
                <a:solidFill>
                  <a:srgbClr val="FFFF00"/>
                </a:solidFill>
              </a:rPr>
              <a:t>World Trade Organisation (WTO) </a:t>
            </a:r>
            <a:r>
              <a:rPr lang="en-GB" sz="2800" dirty="0">
                <a:solidFill>
                  <a:srgbClr val="FFFF00"/>
                </a:solidFill>
              </a:rPr>
              <a:t>in 1995 </a:t>
            </a:r>
            <a:r>
              <a:rPr lang="en-GB" sz="2800" dirty="0">
                <a:solidFill>
                  <a:schemeClr val="bg1"/>
                </a:solidFill>
              </a:rPr>
              <a:t>with a matter that agreement </a:t>
            </a:r>
            <a:r>
              <a:rPr lang="en-GB" sz="2800" dirty="0">
                <a:solidFill>
                  <a:srgbClr val="FFFF00"/>
                </a:solidFill>
              </a:rPr>
              <a:t>will allow </a:t>
            </a:r>
            <a:r>
              <a:rPr lang="en-GB" sz="2800" dirty="0" smtClean="0">
                <a:solidFill>
                  <a:srgbClr val="FFFF00"/>
                </a:solidFill>
              </a:rPr>
              <a:t>free </a:t>
            </a:r>
            <a:r>
              <a:rPr lang="en-GB" sz="2800" dirty="0">
                <a:solidFill>
                  <a:srgbClr val="FFFF00"/>
                </a:solidFill>
              </a:rPr>
              <a:t>flow of trade</a:t>
            </a:r>
            <a:r>
              <a:rPr lang="en-GB" sz="2800" dirty="0">
                <a:solidFill>
                  <a:schemeClr val="bg1"/>
                </a:solidFill>
              </a:rPr>
              <a:t>, investment and eliminate the restrictions enduring in the norm of Intellectual Property. </a:t>
            </a:r>
            <a:br>
              <a:rPr lang="en-GB" sz="2800" dirty="0">
                <a:solidFill>
                  <a:schemeClr val="bg1"/>
                </a:solidFill>
              </a:rPr>
            </a:br>
            <a:r>
              <a:rPr lang="en-GB" sz="2800" dirty="0"/>
              <a:t/>
            </a:r>
            <a:br>
              <a:rPr lang="en-GB" sz="2800" dirty="0"/>
            </a:br>
            <a:r>
              <a:rPr lang="en-GB" sz="2800" dirty="0"/>
              <a:t/>
            </a:r>
            <a:br>
              <a:rPr lang="en-GB" sz="2800" dirty="0"/>
            </a:br>
            <a:r>
              <a:rPr lang="en-GB" sz="2800" dirty="0"/>
              <a:t/>
            </a:r>
            <a:br>
              <a:rPr lang="en-GB" sz="2800" dirty="0"/>
            </a:br>
            <a:endParaRPr lang="en-IN" sz="2800" dirty="0"/>
          </a:p>
        </p:txBody>
      </p:sp>
      <p:sp>
        <p:nvSpPr>
          <p:cNvPr id="4" name="Title 1"/>
          <p:cNvSpPr>
            <a:spLocks noGrp="1"/>
          </p:cNvSpPr>
          <p:nvPr>
            <p:ph type="title"/>
          </p:nvPr>
        </p:nvSpPr>
        <p:spPr/>
        <p:txBody>
          <a:bodyPr/>
          <a:lstStyle/>
          <a:p>
            <a:r>
              <a:rPr lang="en-GB" dirty="0">
                <a:solidFill>
                  <a:schemeClr val="bg1"/>
                </a:solidFill>
              </a:rPr>
              <a:t>EVOLUTION OF IP ACTS AND TREATIES</a:t>
            </a:r>
            <a:endParaRPr lang="en-IN" dirty="0">
              <a:solidFill>
                <a:schemeClr val="bg1"/>
              </a:solidFill>
            </a:endParaRPr>
          </a:p>
        </p:txBody>
      </p:sp>
    </p:spTree>
    <p:extLst>
      <p:ext uri="{BB962C8B-B14F-4D97-AF65-F5344CB8AC3E}">
        <p14:creationId xmlns:p14="http://schemas.microsoft.com/office/powerpoint/2010/main" val="92774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2024" y="2058577"/>
            <a:ext cx="11097549" cy="4650335"/>
          </a:xfrm>
        </p:spPr>
        <p:txBody>
          <a:bodyPr>
            <a:noAutofit/>
          </a:bodyPr>
          <a:lstStyle/>
          <a:p>
            <a:pPr>
              <a:lnSpc>
                <a:spcPct val="120000"/>
              </a:lnSpc>
            </a:pPr>
            <a:r>
              <a:rPr lang="en-GB" sz="2600" dirty="0">
                <a:solidFill>
                  <a:schemeClr val="bg1"/>
                </a:solidFill>
              </a:rPr>
              <a:t>The</a:t>
            </a:r>
            <a:r>
              <a:rPr lang="en-GB" sz="2600" dirty="0"/>
              <a:t> </a:t>
            </a:r>
            <a:r>
              <a:rPr lang="en-GB" sz="2600" dirty="0">
                <a:solidFill>
                  <a:srgbClr val="FFFF00"/>
                </a:solidFill>
              </a:rPr>
              <a:t>Agreement on Trade Related Aspects of Intellectual Property Rights </a:t>
            </a:r>
            <a:r>
              <a:rPr lang="en-GB" sz="2600" dirty="0">
                <a:solidFill>
                  <a:schemeClr val="bg1"/>
                </a:solidFill>
              </a:rPr>
              <a:t>(</a:t>
            </a:r>
            <a:r>
              <a:rPr lang="en-GB" sz="2600" dirty="0">
                <a:solidFill>
                  <a:srgbClr val="FFFF00"/>
                </a:solidFill>
              </a:rPr>
              <a:t>TRIPS) is </a:t>
            </a:r>
            <a:r>
              <a:rPr lang="en-GB" sz="2600" dirty="0">
                <a:solidFill>
                  <a:schemeClr val="bg1"/>
                </a:solidFill>
              </a:rPr>
              <a:t>an international agreement administered by the </a:t>
            </a:r>
            <a:r>
              <a:rPr lang="en-GB" sz="2600" dirty="0">
                <a:solidFill>
                  <a:srgbClr val="FFFF00"/>
                </a:solidFill>
              </a:rPr>
              <a:t>World Trade Organization (WTO) </a:t>
            </a:r>
            <a:r>
              <a:rPr lang="en-GB" sz="2600" dirty="0">
                <a:solidFill>
                  <a:schemeClr val="bg1"/>
                </a:solidFill>
              </a:rPr>
              <a:t>that</a:t>
            </a:r>
            <a:r>
              <a:rPr lang="en-GB" sz="2600" dirty="0"/>
              <a:t> </a:t>
            </a:r>
            <a:r>
              <a:rPr lang="en-GB" sz="2600" dirty="0">
                <a:solidFill>
                  <a:srgbClr val="FFFF00"/>
                </a:solidFill>
              </a:rPr>
              <a:t>sets down minimum standards for many forms of intellectual property (IP) </a:t>
            </a:r>
            <a:r>
              <a:rPr lang="en-GB" sz="2600" dirty="0">
                <a:solidFill>
                  <a:schemeClr val="bg1"/>
                </a:solidFill>
              </a:rPr>
              <a:t>regulation as applied to nationals of other WTO Members. </a:t>
            </a:r>
          </a:p>
          <a:p>
            <a:pPr>
              <a:lnSpc>
                <a:spcPct val="120000"/>
              </a:lnSpc>
            </a:pPr>
            <a:r>
              <a:rPr lang="en-GB" sz="2600" dirty="0" smtClean="0">
                <a:solidFill>
                  <a:schemeClr val="bg1"/>
                </a:solidFill>
              </a:rPr>
              <a:t>The </a:t>
            </a:r>
            <a:r>
              <a:rPr lang="en-GB" sz="2600" dirty="0">
                <a:solidFill>
                  <a:schemeClr val="bg1"/>
                </a:solidFill>
              </a:rPr>
              <a:t>TRIPS Agreement aims for the transfer of technology and requires </a:t>
            </a:r>
            <a:r>
              <a:rPr lang="en-GB" sz="2600" dirty="0">
                <a:solidFill>
                  <a:srgbClr val="FFFF00"/>
                </a:solidFill>
              </a:rPr>
              <a:t>developed country members to provide incentives for their companies to promote the transfer of technology to least-developed countries in order to enable them to create a sound and viable technological </a:t>
            </a:r>
            <a:r>
              <a:rPr lang="en-GB" sz="2600" dirty="0" smtClean="0">
                <a:solidFill>
                  <a:srgbClr val="FFFF00"/>
                </a:solidFill>
              </a:rPr>
              <a:t>base</a:t>
            </a:r>
            <a:r>
              <a:rPr lang="en-GB" sz="2600" dirty="0" smtClean="0"/>
              <a:t>.</a:t>
            </a:r>
          </a:p>
          <a:p>
            <a:pPr>
              <a:lnSpc>
                <a:spcPct val="120000"/>
              </a:lnSpc>
            </a:pPr>
            <a:endParaRPr lang="en-GB" sz="2600" dirty="0"/>
          </a:p>
          <a:p>
            <a:pPr>
              <a:lnSpc>
                <a:spcPct val="120000"/>
              </a:lnSpc>
            </a:pPr>
            <a:r>
              <a:rPr lang="en-GB" sz="2600" dirty="0"/>
              <a:t/>
            </a:r>
            <a:br>
              <a:rPr lang="en-GB" sz="2600" dirty="0"/>
            </a:br>
            <a:r>
              <a:rPr lang="en-GB" sz="2600" dirty="0"/>
              <a:t/>
            </a:r>
            <a:br>
              <a:rPr lang="en-GB" sz="2600" dirty="0"/>
            </a:br>
            <a:endParaRPr lang="en-IN" sz="2600" dirty="0"/>
          </a:p>
        </p:txBody>
      </p:sp>
      <p:sp>
        <p:nvSpPr>
          <p:cNvPr id="4" name="Title 1"/>
          <p:cNvSpPr>
            <a:spLocks noGrp="1"/>
          </p:cNvSpPr>
          <p:nvPr>
            <p:ph type="title"/>
          </p:nvPr>
        </p:nvSpPr>
        <p:spPr/>
        <p:txBody>
          <a:bodyPr/>
          <a:lstStyle/>
          <a:p>
            <a:r>
              <a:rPr lang="en-GB" dirty="0">
                <a:solidFill>
                  <a:schemeClr val="bg1"/>
                </a:solidFill>
              </a:rPr>
              <a:t>EVOLUTION OF IP ACTS AND TREATIES</a:t>
            </a:r>
            <a:endParaRPr lang="en-IN" dirty="0">
              <a:solidFill>
                <a:schemeClr val="bg1"/>
              </a:solidFill>
            </a:endParaRPr>
          </a:p>
        </p:txBody>
      </p:sp>
    </p:spTree>
    <p:extLst>
      <p:ext uri="{BB962C8B-B14F-4D97-AF65-F5344CB8AC3E}">
        <p14:creationId xmlns:p14="http://schemas.microsoft.com/office/powerpoint/2010/main" val="31778967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885" y="88259"/>
            <a:ext cx="9720072" cy="1499616"/>
          </a:xfrm>
        </p:spPr>
        <p:txBody>
          <a:bodyPr>
            <a:normAutofit fontScale="90000"/>
          </a:bodyPr>
          <a:lstStyle/>
          <a:p>
            <a:r>
              <a:rPr lang="en-GB" b="1" dirty="0">
                <a:solidFill>
                  <a:schemeClr val="bg1"/>
                </a:solidFill>
              </a:rPr>
              <a:t>AGENCIES RESPONSIBLE FOR IPR </a:t>
            </a:r>
            <a:r>
              <a:rPr lang="en-GB" b="1" dirty="0" smtClean="0">
                <a:solidFill>
                  <a:schemeClr val="bg1"/>
                </a:solidFill>
              </a:rPr>
              <a:t>REGISTRATIONS: </a:t>
            </a:r>
            <a:r>
              <a:rPr lang="en-IN" b="1" dirty="0" smtClean="0">
                <a:solidFill>
                  <a:srgbClr val="FFFF00"/>
                </a:solidFill>
              </a:rPr>
              <a:t>National </a:t>
            </a:r>
            <a:r>
              <a:rPr lang="en-IN" b="1" dirty="0">
                <a:solidFill>
                  <a:srgbClr val="FFFF00"/>
                </a:solidFill>
              </a:rPr>
              <a:t>IPR Agencies</a:t>
            </a:r>
            <a:endParaRPr lang="en-IN"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811286" y="1587875"/>
            <a:ext cx="7269228" cy="4775882"/>
          </a:xfrm>
          <a:prstGeom prst="rect">
            <a:avLst/>
          </a:prstGeom>
        </p:spPr>
      </p:pic>
      <p:sp>
        <p:nvSpPr>
          <p:cNvPr id="3" name="Rectangle 2"/>
          <p:cNvSpPr/>
          <p:nvPr/>
        </p:nvSpPr>
        <p:spPr>
          <a:xfrm>
            <a:off x="8246165" y="4984330"/>
            <a:ext cx="2816087" cy="1200329"/>
          </a:xfrm>
          <a:prstGeom prst="rect">
            <a:avLst/>
          </a:prstGeom>
        </p:spPr>
        <p:txBody>
          <a:bodyPr wrap="square">
            <a:spAutoFit/>
          </a:bodyPr>
          <a:lstStyle/>
          <a:p>
            <a:r>
              <a:rPr lang="en-GB" b="1" dirty="0" smtClean="0">
                <a:solidFill>
                  <a:schemeClr val="bg1"/>
                </a:solidFill>
                <a:effectLst>
                  <a:outerShdw blurRad="38100" dist="38100" dir="2700000" algn="tl">
                    <a:srgbClr val="000000">
                      <a:alpha val="43137"/>
                    </a:srgbClr>
                  </a:outerShdw>
                </a:effectLst>
                <a:latin typeface="Arial" panose="020B0604020202020204" pitchFamily="34" charset="0"/>
              </a:rPr>
              <a:t>RGNIIPM: Rajiv </a:t>
            </a:r>
            <a:r>
              <a:rPr lang="en-GB" b="1" dirty="0">
                <a:solidFill>
                  <a:schemeClr val="bg1"/>
                </a:solidFill>
                <a:effectLst>
                  <a:outerShdw blurRad="38100" dist="38100" dir="2700000" algn="tl">
                    <a:srgbClr val="000000">
                      <a:alpha val="43137"/>
                    </a:srgbClr>
                  </a:outerShdw>
                </a:effectLst>
                <a:latin typeface="Arial" panose="020B0604020202020204" pitchFamily="34" charset="0"/>
              </a:rPr>
              <a:t>Gandhi National Institute of Intellectual Property Management</a:t>
            </a:r>
            <a:r>
              <a:rPr lang="en-GB" dirty="0">
                <a:solidFill>
                  <a:schemeClr val="bg1"/>
                </a:solidFill>
                <a:effectLst>
                  <a:outerShdw blurRad="38100" dist="38100" dir="2700000" algn="tl">
                    <a:srgbClr val="000000">
                      <a:alpha val="43137"/>
                    </a:srgbClr>
                  </a:outerShdw>
                </a:effectLst>
                <a:latin typeface="Arial" panose="020B0604020202020204" pitchFamily="34" charset="0"/>
              </a:rPr>
              <a:t> </a:t>
            </a:r>
            <a:r>
              <a:rPr lang="en-GB" dirty="0" smtClean="0">
                <a:solidFill>
                  <a:schemeClr val="bg1"/>
                </a:solidFill>
                <a:effectLst>
                  <a:outerShdw blurRad="38100" dist="38100" dir="2700000" algn="tl">
                    <a:srgbClr val="000000">
                      <a:alpha val="43137"/>
                    </a:srgbClr>
                  </a:outerShdw>
                </a:effectLst>
                <a:latin typeface="Arial" panose="020B0604020202020204" pitchFamily="34" charset="0"/>
              </a:rPr>
              <a:t>(Nagpur)</a:t>
            </a:r>
            <a:endParaRPr lang="en-IN"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278153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4737" y="1939308"/>
            <a:ext cx="10734261" cy="3599316"/>
          </a:xfrm>
        </p:spPr>
        <p:txBody>
          <a:bodyPr>
            <a:noAutofit/>
          </a:bodyPr>
          <a:lstStyle/>
          <a:p>
            <a:pPr marL="0" indent="0">
              <a:lnSpc>
                <a:spcPct val="100000"/>
              </a:lnSpc>
              <a:spcBef>
                <a:spcPts val="1180"/>
              </a:spcBef>
              <a:buNone/>
            </a:pPr>
            <a:r>
              <a:rPr lang="en-IN" sz="2800" b="1" dirty="0">
                <a:solidFill>
                  <a:srgbClr val="FFFF00"/>
                </a:solidFill>
                <a:latin typeface="Arial" panose="020B0604020202020204" pitchFamily="34" charset="0"/>
                <a:cs typeface="Arial" panose="020B0604020202020204" pitchFamily="34" charset="0"/>
              </a:rPr>
              <a:t>Mumbai</a:t>
            </a:r>
            <a:r>
              <a:rPr lang="en-IN" sz="2800" b="1" spc="-50" dirty="0">
                <a:solidFill>
                  <a:srgbClr val="FFFF00"/>
                </a:solidFill>
                <a:latin typeface="Arial" panose="020B0604020202020204" pitchFamily="34" charset="0"/>
                <a:cs typeface="Arial" panose="020B0604020202020204" pitchFamily="34" charset="0"/>
              </a:rPr>
              <a:t> </a:t>
            </a:r>
            <a:r>
              <a:rPr lang="en-IN" sz="2800" b="1" dirty="0">
                <a:solidFill>
                  <a:srgbClr val="FFFF00"/>
                </a:solidFill>
                <a:latin typeface="Arial" panose="020B0604020202020204" pitchFamily="34" charset="0"/>
                <a:cs typeface="Arial" panose="020B0604020202020204" pitchFamily="34" charset="0"/>
              </a:rPr>
              <a:t>Patent</a:t>
            </a:r>
            <a:r>
              <a:rPr lang="en-IN" sz="2800" b="1" spc="-45" dirty="0">
                <a:solidFill>
                  <a:srgbClr val="FFFF00"/>
                </a:solidFill>
                <a:latin typeface="Arial" panose="020B0604020202020204" pitchFamily="34" charset="0"/>
                <a:cs typeface="Arial" panose="020B0604020202020204" pitchFamily="34" charset="0"/>
              </a:rPr>
              <a:t> </a:t>
            </a:r>
            <a:r>
              <a:rPr lang="en-IN" sz="2800" b="1" dirty="0">
                <a:solidFill>
                  <a:srgbClr val="FFFF00"/>
                </a:solidFill>
                <a:latin typeface="Arial" panose="020B0604020202020204" pitchFamily="34" charset="0"/>
                <a:cs typeface="Arial" panose="020B0604020202020204" pitchFamily="34" charset="0"/>
              </a:rPr>
              <a:t>Office</a:t>
            </a:r>
            <a:r>
              <a:rPr lang="en-IN" sz="2800" b="1" spc="-40" dirty="0">
                <a:solidFill>
                  <a:srgbClr val="FFFF00"/>
                </a:solidFill>
                <a:latin typeface="Arial" panose="020B0604020202020204" pitchFamily="34" charset="0"/>
                <a:cs typeface="Arial" panose="020B0604020202020204" pitchFamily="34" charset="0"/>
              </a:rPr>
              <a:t> </a:t>
            </a:r>
            <a:r>
              <a:rPr lang="en-IN" sz="2800" b="1" spc="-10" dirty="0">
                <a:solidFill>
                  <a:srgbClr val="FFFF00"/>
                </a:solidFill>
                <a:latin typeface="Arial" panose="020B0604020202020204" pitchFamily="34" charset="0"/>
                <a:cs typeface="Arial" panose="020B0604020202020204" pitchFamily="34" charset="0"/>
              </a:rPr>
              <a:t>Jurisdiction</a:t>
            </a:r>
            <a:endParaRPr lang="en-IN" sz="2800" b="1" dirty="0">
              <a:solidFill>
                <a:srgbClr val="FFFF00"/>
              </a:solidFill>
              <a:latin typeface="Arial" panose="020B0604020202020204" pitchFamily="34" charset="0"/>
              <a:cs typeface="Arial" panose="020B0604020202020204" pitchFamily="34" charset="0"/>
            </a:endParaRPr>
          </a:p>
          <a:p>
            <a:pPr marL="12700" marR="7620">
              <a:lnSpc>
                <a:spcPct val="100000"/>
              </a:lnSpc>
              <a:spcBef>
                <a:spcPts val="1040"/>
              </a:spcBef>
            </a:pPr>
            <a:r>
              <a:rPr lang="en-IN" sz="2800" dirty="0">
                <a:solidFill>
                  <a:schemeClr val="bg1"/>
                </a:solidFill>
                <a:latin typeface="Arial" panose="020B0604020202020204" pitchFamily="34" charset="0"/>
                <a:cs typeface="Arial" panose="020B0604020202020204" pitchFamily="34" charset="0"/>
              </a:rPr>
              <a:t>The</a:t>
            </a:r>
            <a:r>
              <a:rPr lang="en-IN" sz="2800" spc="20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States</a:t>
            </a:r>
            <a:r>
              <a:rPr lang="en-IN" sz="2800" spc="18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of</a:t>
            </a:r>
            <a:r>
              <a:rPr lang="en-IN" sz="2800" spc="17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Gujarat,</a:t>
            </a:r>
            <a:r>
              <a:rPr lang="en-IN" sz="2800" spc="18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Maharashtra,</a:t>
            </a:r>
            <a:r>
              <a:rPr lang="en-IN" sz="2800" spc="18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Madhya</a:t>
            </a:r>
            <a:r>
              <a:rPr lang="en-IN" sz="2800" spc="20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Pradesh,</a:t>
            </a:r>
            <a:r>
              <a:rPr lang="en-IN" sz="2800" spc="18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Goa,</a:t>
            </a:r>
            <a:r>
              <a:rPr lang="en-IN" sz="2800" spc="18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Chhattisgarh,</a:t>
            </a:r>
            <a:r>
              <a:rPr lang="en-IN" sz="2800" spc="200" dirty="0">
                <a:solidFill>
                  <a:schemeClr val="bg1"/>
                </a:solidFill>
                <a:latin typeface="Arial" panose="020B0604020202020204" pitchFamily="34" charset="0"/>
                <a:cs typeface="Arial" panose="020B0604020202020204" pitchFamily="34" charset="0"/>
              </a:rPr>
              <a:t> </a:t>
            </a:r>
            <a:r>
              <a:rPr lang="en-IN" sz="2800" spc="-25" dirty="0">
                <a:solidFill>
                  <a:schemeClr val="bg1"/>
                </a:solidFill>
                <a:latin typeface="Arial" panose="020B0604020202020204" pitchFamily="34" charset="0"/>
                <a:cs typeface="Arial" panose="020B0604020202020204" pitchFamily="34" charset="0"/>
              </a:rPr>
              <a:t>the </a:t>
            </a:r>
            <a:r>
              <a:rPr lang="en-IN" sz="2800" dirty="0">
                <a:solidFill>
                  <a:schemeClr val="bg1"/>
                </a:solidFill>
                <a:latin typeface="Arial" panose="020B0604020202020204" pitchFamily="34" charset="0"/>
                <a:cs typeface="Arial" panose="020B0604020202020204" pitchFamily="34" charset="0"/>
              </a:rPr>
              <a:t>Union</a:t>
            </a:r>
            <a:r>
              <a:rPr lang="en-IN" sz="2800" spc="10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Territories</a:t>
            </a:r>
            <a:r>
              <a:rPr lang="en-IN" sz="2800" spc="13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of</a:t>
            </a:r>
            <a:r>
              <a:rPr lang="en-IN" sz="2800" spc="9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Daman</a:t>
            </a:r>
            <a:r>
              <a:rPr lang="en-IN" sz="2800" spc="11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&amp;</a:t>
            </a:r>
            <a:r>
              <a:rPr lang="en-IN" sz="2800" spc="1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Diu,</a:t>
            </a:r>
            <a:r>
              <a:rPr lang="en-IN" sz="2800" spc="13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and</a:t>
            </a:r>
            <a:r>
              <a:rPr lang="en-IN" sz="2800" spc="1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Dadra</a:t>
            </a:r>
            <a:r>
              <a:rPr lang="en-IN" sz="2800" spc="13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&amp;</a:t>
            </a:r>
            <a:r>
              <a:rPr lang="en-IN" sz="2800" spc="1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Nagar</a:t>
            </a:r>
            <a:r>
              <a:rPr lang="en-IN" sz="2800" spc="14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Haveli</a:t>
            </a:r>
            <a:r>
              <a:rPr lang="en-IN" sz="2800" spc="1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fall</a:t>
            </a:r>
            <a:r>
              <a:rPr lang="en-IN" sz="2800" spc="13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under</a:t>
            </a:r>
            <a:r>
              <a:rPr lang="en-IN" sz="2800" spc="120" dirty="0">
                <a:solidFill>
                  <a:schemeClr val="bg1"/>
                </a:solidFill>
                <a:latin typeface="Arial" panose="020B0604020202020204" pitchFamily="34" charset="0"/>
                <a:cs typeface="Arial" panose="020B0604020202020204" pitchFamily="34" charset="0"/>
              </a:rPr>
              <a:t> </a:t>
            </a:r>
            <a:r>
              <a:rPr lang="en-IN" sz="2800" spc="-25" dirty="0">
                <a:solidFill>
                  <a:schemeClr val="bg1"/>
                </a:solidFill>
                <a:latin typeface="Arial" panose="020B0604020202020204" pitchFamily="34" charset="0"/>
                <a:cs typeface="Arial" panose="020B0604020202020204" pitchFamily="34" charset="0"/>
              </a:rPr>
              <a:t>the </a:t>
            </a:r>
            <a:r>
              <a:rPr lang="en-IN" sz="2800" dirty="0">
                <a:solidFill>
                  <a:schemeClr val="bg1"/>
                </a:solidFill>
                <a:latin typeface="Arial" panose="020B0604020202020204" pitchFamily="34" charset="0"/>
                <a:cs typeface="Arial" panose="020B0604020202020204" pitchFamily="34" charset="0"/>
              </a:rPr>
              <a:t>Mumbai</a:t>
            </a:r>
            <a:r>
              <a:rPr lang="en-IN" sz="2800" spc="-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Patent</a:t>
            </a:r>
            <a:r>
              <a:rPr lang="en-IN" sz="2800" spc="-4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Office</a:t>
            </a:r>
            <a:r>
              <a:rPr lang="en-IN" sz="2800" spc="-40" dirty="0">
                <a:solidFill>
                  <a:schemeClr val="bg1"/>
                </a:solidFill>
                <a:latin typeface="Arial" panose="020B0604020202020204" pitchFamily="34" charset="0"/>
                <a:cs typeface="Arial" panose="020B0604020202020204" pitchFamily="34" charset="0"/>
              </a:rPr>
              <a:t> </a:t>
            </a:r>
            <a:r>
              <a:rPr lang="en-IN" sz="2800" spc="-10" dirty="0">
                <a:solidFill>
                  <a:schemeClr val="bg1"/>
                </a:solidFill>
                <a:latin typeface="Arial" panose="020B0604020202020204" pitchFamily="34" charset="0"/>
                <a:cs typeface="Arial" panose="020B0604020202020204" pitchFamily="34" charset="0"/>
              </a:rPr>
              <a:t>jurisdiction.</a:t>
            </a:r>
            <a:endParaRPr lang="en-IN" sz="2800" dirty="0">
              <a:solidFill>
                <a:schemeClr val="bg1"/>
              </a:solidFill>
              <a:latin typeface="Arial" panose="020B0604020202020204" pitchFamily="34" charset="0"/>
              <a:cs typeface="Arial" panose="020B0604020202020204" pitchFamily="34" charset="0"/>
            </a:endParaRPr>
          </a:p>
          <a:p>
            <a:pPr marL="0" indent="0">
              <a:lnSpc>
                <a:spcPct val="100000"/>
              </a:lnSpc>
              <a:spcBef>
                <a:spcPts val="1175"/>
              </a:spcBef>
              <a:buNone/>
            </a:pPr>
            <a:r>
              <a:rPr lang="en-IN" sz="2800" b="1" dirty="0">
                <a:solidFill>
                  <a:srgbClr val="FFFF00"/>
                </a:solidFill>
                <a:latin typeface="Arial" panose="020B0604020202020204" pitchFamily="34" charset="0"/>
                <a:cs typeface="Arial" panose="020B0604020202020204" pitchFamily="34" charset="0"/>
              </a:rPr>
              <a:t>Delhi</a:t>
            </a:r>
            <a:r>
              <a:rPr lang="en-IN" sz="2800" b="1" spc="-40" dirty="0">
                <a:solidFill>
                  <a:srgbClr val="FFFF00"/>
                </a:solidFill>
                <a:latin typeface="Arial" panose="020B0604020202020204" pitchFamily="34" charset="0"/>
                <a:cs typeface="Arial" panose="020B0604020202020204" pitchFamily="34" charset="0"/>
              </a:rPr>
              <a:t> </a:t>
            </a:r>
            <a:r>
              <a:rPr lang="en-IN" sz="2800" b="1" dirty="0">
                <a:solidFill>
                  <a:srgbClr val="FFFF00"/>
                </a:solidFill>
                <a:latin typeface="Arial" panose="020B0604020202020204" pitchFamily="34" charset="0"/>
                <a:cs typeface="Arial" panose="020B0604020202020204" pitchFamily="34" charset="0"/>
              </a:rPr>
              <a:t>Patent</a:t>
            </a:r>
            <a:r>
              <a:rPr lang="en-IN" sz="2800" b="1" spc="-40" dirty="0">
                <a:solidFill>
                  <a:srgbClr val="FFFF00"/>
                </a:solidFill>
                <a:latin typeface="Arial" panose="020B0604020202020204" pitchFamily="34" charset="0"/>
                <a:cs typeface="Arial" panose="020B0604020202020204" pitchFamily="34" charset="0"/>
              </a:rPr>
              <a:t> </a:t>
            </a:r>
            <a:r>
              <a:rPr lang="en-IN" sz="2800" b="1" dirty="0">
                <a:solidFill>
                  <a:srgbClr val="FFFF00"/>
                </a:solidFill>
                <a:latin typeface="Arial" panose="020B0604020202020204" pitchFamily="34" charset="0"/>
                <a:cs typeface="Arial" panose="020B0604020202020204" pitchFamily="34" charset="0"/>
              </a:rPr>
              <a:t>Office</a:t>
            </a:r>
            <a:r>
              <a:rPr lang="en-IN" sz="2800" b="1" spc="-30" dirty="0">
                <a:solidFill>
                  <a:srgbClr val="FFFF00"/>
                </a:solidFill>
                <a:latin typeface="Arial" panose="020B0604020202020204" pitchFamily="34" charset="0"/>
                <a:cs typeface="Arial" panose="020B0604020202020204" pitchFamily="34" charset="0"/>
              </a:rPr>
              <a:t> </a:t>
            </a:r>
            <a:r>
              <a:rPr lang="en-IN" sz="2800" b="1" spc="-10" dirty="0">
                <a:solidFill>
                  <a:srgbClr val="FFFF00"/>
                </a:solidFill>
                <a:latin typeface="Arial" panose="020B0604020202020204" pitchFamily="34" charset="0"/>
                <a:cs typeface="Arial" panose="020B0604020202020204" pitchFamily="34" charset="0"/>
              </a:rPr>
              <a:t>Jurisdiction</a:t>
            </a:r>
            <a:endParaRPr lang="en-IN" sz="2800" b="1" dirty="0">
              <a:solidFill>
                <a:srgbClr val="FFFF00"/>
              </a:solidFill>
              <a:latin typeface="Arial" panose="020B0604020202020204" pitchFamily="34" charset="0"/>
              <a:cs typeface="Arial" panose="020B0604020202020204" pitchFamily="34" charset="0"/>
            </a:endParaRPr>
          </a:p>
          <a:p>
            <a:pPr marL="12700" marR="6350">
              <a:lnSpc>
                <a:spcPct val="100000"/>
              </a:lnSpc>
              <a:spcBef>
                <a:spcPts val="1045"/>
              </a:spcBef>
            </a:pPr>
            <a:r>
              <a:rPr lang="en-IN" sz="2800" dirty="0">
                <a:solidFill>
                  <a:schemeClr val="bg1"/>
                </a:solidFill>
                <a:latin typeface="Arial" panose="020B0604020202020204" pitchFamily="34" charset="0"/>
                <a:cs typeface="Arial" panose="020B0604020202020204" pitchFamily="34" charset="0"/>
              </a:rPr>
              <a:t>The</a:t>
            </a:r>
            <a:r>
              <a:rPr lang="en-IN" sz="2800" spc="46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States</a:t>
            </a:r>
            <a:r>
              <a:rPr lang="en-IN" sz="2800" spc="44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of</a:t>
            </a:r>
            <a:r>
              <a:rPr lang="en-IN" sz="2800" spc="45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Haryana,</a:t>
            </a:r>
            <a:r>
              <a:rPr lang="en-IN" sz="2800" spc="47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Himachal</a:t>
            </a:r>
            <a:r>
              <a:rPr lang="en-IN" sz="2800" spc="434"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Pradesh,</a:t>
            </a:r>
            <a:r>
              <a:rPr lang="en-IN" sz="2800" spc="4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Jammu</a:t>
            </a:r>
            <a:r>
              <a:rPr lang="en-IN" sz="2800" spc="459"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and</a:t>
            </a:r>
            <a:r>
              <a:rPr lang="en-IN" sz="2800" spc="46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Kashmir,</a:t>
            </a:r>
            <a:r>
              <a:rPr lang="en-IN" sz="2800" spc="465" dirty="0">
                <a:solidFill>
                  <a:schemeClr val="bg1"/>
                </a:solidFill>
                <a:latin typeface="Arial" panose="020B0604020202020204" pitchFamily="34" charset="0"/>
                <a:cs typeface="Arial" panose="020B0604020202020204" pitchFamily="34" charset="0"/>
              </a:rPr>
              <a:t> </a:t>
            </a:r>
            <a:r>
              <a:rPr lang="en-IN" sz="2800" spc="-10" dirty="0">
                <a:solidFill>
                  <a:schemeClr val="bg1"/>
                </a:solidFill>
                <a:latin typeface="Arial" panose="020B0604020202020204" pitchFamily="34" charset="0"/>
                <a:cs typeface="Arial" panose="020B0604020202020204" pitchFamily="34" charset="0"/>
              </a:rPr>
              <a:t>Punjab, </a:t>
            </a:r>
            <a:r>
              <a:rPr lang="en-IN" sz="2800" dirty="0">
                <a:solidFill>
                  <a:schemeClr val="bg1"/>
                </a:solidFill>
                <a:latin typeface="Arial" panose="020B0604020202020204" pitchFamily="34" charset="0"/>
                <a:cs typeface="Arial" panose="020B0604020202020204" pitchFamily="34" charset="0"/>
              </a:rPr>
              <a:t>Rajasthan,</a:t>
            </a:r>
            <a:r>
              <a:rPr lang="en-IN" sz="2800" spc="2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Uttar</a:t>
            </a:r>
            <a:r>
              <a:rPr lang="en-IN" sz="2800" spc="2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Pradesh,</a:t>
            </a:r>
            <a:r>
              <a:rPr lang="en-IN" sz="2800" spc="25" dirty="0">
                <a:solidFill>
                  <a:schemeClr val="bg1"/>
                </a:solidFill>
                <a:latin typeface="Arial" panose="020B0604020202020204" pitchFamily="34" charset="0"/>
                <a:cs typeface="Arial" panose="020B0604020202020204" pitchFamily="34" charset="0"/>
              </a:rPr>
              <a:t> </a:t>
            </a:r>
            <a:r>
              <a:rPr lang="en-IN" sz="2800" dirty="0" err="1">
                <a:solidFill>
                  <a:schemeClr val="bg1"/>
                </a:solidFill>
                <a:latin typeface="Arial" panose="020B0604020202020204" pitchFamily="34" charset="0"/>
                <a:cs typeface="Arial" panose="020B0604020202020204" pitchFamily="34" charset="0"/>
              </a:rPr>
              <a:t>Uttarakhand</a:t>
            </a:r>
            <a:r>
              <a:rPr lang="en-IN" sz="2800" dirty="0">
                <a:solidFill>
                  <a:schemeClr val="bg1"/>
                </a:solidFill>
                <a:latin typeface="Arial" panose="020B0604020202020204" pitchFamily="34" charset="0"/>
                <a:cs typeface="Arial" panose="020B0604020202020204" pitchFamily="34" charset="0"/>
              </a:rPr>
              <a:t>,</a:t>
            </a:r>
            <a:r>
              <a:rPr lang="en-IN" sz="2800" spc="2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National</a:t>
            </a:r>
            <a:r>
              <a:rPr lang="en-IN" sz="2800" spc="1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Capital</a:t>
            </a:r>
            <a:r>
              <a:rPr lang="en-IN" sz="2800" spc="3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Territory</a:t>
            </a:r>
            <a:r>
              <a:rPr lang="en-IN" sz="2800" spc="1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of</a:t>
            </a:r>
            <a:r>
              <a:rPr lang="en-IN" sz="2800" spc="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Delhi,</a:t>
            </a:r>
            <a:r>
              <a:rPr lang="en-IN" sz="2800" spc="20" dirty="0">
                <a:solidFill>
                  <a:schemeClr val="bg1"/>
                </a:solidFill>
                <a:latin typeface="Arial" panose="020B0604020202020204" pitchFamily="34" charset="0"/>
                <a:cs typeface="Arial" panose="020B0604020202020204" pitchFamily="34" charset="0"/>
              </a:rPr>
              <a:t> </a:t>
            </a:r>
            <a:r>
              <a:rPr lang="en-IN" sz="2800" spc="-25" dirty="0">
                <a:solidFill>
                  <a:schemeClr val="bg1"/>
                </a:solidFill>
                <a:latin typeface="Arial" panose="020B0604020202020204" pitchFamily="34" charset="0"/>
                <a:cs typeface="Arial" panose="020B0604020202020204" pitchFamily="34" charset="0"/>
              </a:rPr>
              <a:t>and </a:t>
            </a:r>
            <a:r>
              <a:rPr lang="en-IN" sz="2800" dirty="0">
                <a:solidFill>
                  <a:schemeClr val="bg1"/>
                </a:solidFill>
                <a:latin typeface="Arial" panose="020B0604020202020204" pitchFamily="34" charset="0"/>
                <a:cs typeface="Arial" panose="020B0604020202020204" pitchFamily="34" charset="0"/>
              </a:rPr>
              <a:t>the</a:t>
            </a:r>
            <a:r>
              <a:rPr lang="en-IN" sz="2800" spc="1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Union</a:t>
            </a:r>
            <a:r>
              <a:rPr lang="en-IN" sz="2800" spc="1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Territory</a:t>
            </a:r>
            <a:r>
              <a:rPr lang="en-IN" sz="2800" spc="14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of</a:t>
            </a:r>
            <a:r>
              <a:rPr lang="en-IN" sz="2800" spc="13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Chandigarh</a:t>
            </a:r>
            <a:r>
              <a:rPr lang="en-IN" sz="2800" spc="1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fall</a:t>
            </a:r>
            <a:r>
              <a:rPr lang="en-IN" sz="2800" spc="1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under</a:t>
            </a:r>
            <a:r>
              <a:rPr lang="en-IN" sz="2800" spc="14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the</a:t>
            </a:r>
            <a:r>
              <a:rPr lang="en-IN" sz="2800" spc="1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Delhi</a:t>
            </a:r>
            <a:r>
              <a:rPr lang="en-IN" sz="2800" spc="1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Patent</a:t>
            </a:r>
            <a:r>
              <a:rPr lang="en-IN" sz="2800" spc="150" dirty="0">
                <a:solidFill>
                  <a:schemeClr val="bg1"/>
                </a:solidFill>
                <a:latin typeface="Arial" panose="020B0604020202020204" pitchFamily="34" charset="0"/>
                <a:cs typeface="Arial" panose="020B0604020202020204" pitchFamily="34" charset="0"/>
              </a:rPr>
              <a:t>  </a:t>
            </a:r>
            <a:r>
              <a:rPr lang="en-IN" sz="2800" spc="-10" dirty="0">
                <a:solidFill>
                  <a:schemeClr val="bg1"/>
                </a:solidFill>
                <a:latin typeface="Arial" panose="020B0604020202020204" pitchFamily="34" charset="0"/>
                <a:cs typeface="Arial" panose="020B0604020202020204" pitchFamily="34" charset="0"/>
              </a:rPr>
              <a:t>Office jurisdiction.</a:t>
            </a:r>
            <a:endParaRPr lang="en-IN" sz="2800" dirty="0">
              <a:solidFill>
                <a:schemeClr val="bg1"/>
              </a:solidFill>
              <a:latin typeface="Arial" panose="020B0604020202020204" pitchFamily="34" charset="0"/>
              <a:cs typeface="Arial" panose="020B0604020202020204" pitchFamily="34" charset="0"/>
            </a:endParaRPr>
          </a:p>
          <a:p>
            <a:pPr>
              <a:lnSpc>
                <a:spcPct val="100000"/>
              </a:lnSpc>
            </a:pPr>
            <a:endParaRPr lang="en-IN" sz="2800" dirty="0">
              <a:latin typeface="Arial" panose="020B0604020202020204" pitchFamily="34" charset="0"/>
              <a:cs typeface="Arial" panose="020B0604020202020204" pitchFamily="34" charset="0"/>
            </a:endParaRPr>
          </a:p>
        </p:txBody>
      </p:sp>
      <p:sp>
        <p:nvSpPr>
          <p:cNvPr id="4" name="Title 1"/>
          <p:cNvSpPr>
            <a:spLocks noGrp="1"/>
          </p:cNvSpPr>
          <p:nvPr>
            <p:ph type="title"/>
          </p:nvPr>
        </p:nvSpPr>
        <p:spPr>
          <a:xfrm>
            <a:off x="924737" y="227408"/>
            <a:ext cx="9720072" cy="1499616"/>
          </a:xfrm>
        </p:spPr>
        <p:txBody>
          <a:bodyPr>
            <a:normAutofit fontScale="90000"/>
          </a:bodyPr>
          <a:lstStyle/>
          <a:p>
            <a:r>
              <a:rPr lang="en-GB" b="1" dirty="0">
                <a:solidFill>
                  <a:schemeClr val="bg1"/>
                </a:solidFill>
              </a:rPr>
              <a:t>AGENCIES RESPONSIBLE FOR IPR </a:t>
            </a:r>
            <a:r>
              <a:rPr lang="en-GB" b="1" dirty="0" smtClean="0">
                <a:solidFill>
                  <a:schemeClr val="bg1"/>
                </a:solidFill>
              </a:rPr>
              <a:t>REGISTRATIONS: </a:t>
            </a:r>
            <a:r>
              <a:rPr lang="en-IN" b="1" dirty="0" smtClean="0">
                <a:solidFill>
                  <a:srgbClr val="FFFF00"/>
                </a:solidFill>
              </a:rPr>
              <a:t>National </a:t>
            </a:r>
            <a:r>
              <a:rPr lang="en-IN" b="1" dirty="0">
                <a:solidFill>
                  <a:srgbClr val="FFFF00"/>
                </a:solidFill>
              </a:rPr>
              <a:t>IPR Agencies</a:t>
            </a:r>
            <a:endParaRPr lang="en-IN" dirty="0"/>
          </a:p>
        </p:txBody>
      </p:sp>
    </p:spTree>
    <p:extLst>
      <p:ext uri="{BB962C8B-B14F-4D97-AF65-F5344CB8AC3E}">
        <p14:creationId xmlns:p14="http://schemas.microsoft.com/office/powerpoint/2010/main" val="1487350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128" y="1967949"/>
            <a:ext cx="10853530" cy="4691268"/>
          </a:xfrm>
        </p:spPr>
        <p:txBody>
          <a:bodyPr>
            <a:noAutofit/>
          </a:bodyPr>
          <a:lstStyle/>
          <a:p>
            <a:pPr marL="0" indent="0">
              <a:spcBef>
                <a:spcPts val="1175"/>
              </a:spcBef>
              <a:buNone/>
            </a:pPr>
            <a:r>
              <a:rPr lang="en-IN" sz="2800" b="1" dirty="0">
                <a:solidFill>
                  <a:srgbClr val="FFFF00"/>
                </a:solidFill>
                <a:latin typeface="Arial" panose="020B0604020202020204" pitchFamily="34" charset="0"/>
                <a:cs typeface="Arial" panose="020B0604020202020204" pitchFamily="34" charset="0"/>
              </a:rPr>
              <a:t>Chennai</a:t>
            </a:r>
            <a:r>
              <a:rPr lang="en-IN" sz="2800" b="1" spc="-70" dirty="0">
                <a:solidFill>
                  <a:srgbClr val="FFFF00"/>
                </a:solidFill>
                <a:latin typeface="Arial" panose="020B0604020202020204" pitchFamily="34" charset="0"/>
                <a:cs typeface="Arial" panose="020B0604020202020204" pitchFamily="34" charset="0"/>
              </a:rPr>
              <a:t> </a:t>
            </a:r>
            <a:r>
              <a:rPr lang="en-IN" sz="2800" b="1" dirty="0">
                <a:solidFill>
                  <a:srgbClr val="FFFF00"/>
                </a:solidFill>
                <a:latin typeface="Arial" panose="020B0604020202020204" pitchFamily="34" charset="0"/>
                <a:cs typeface="Arial" panose="020B0604020202020204" pitchFamily="34" charset="0"/>
              </a:rPr>
              <a:t>Patent</a:t>
            </a:r>
            <a:r>
              <a:rPr lang="en-IN" sz="2800" b="1" spc="-45" dirty="0">
                <a:solidFill>
                  <a:srgbClr val="FFFF00"/>
                </a:solidFill>
                <a:latin typeface="Arial" panose="020B0604020202020204" pitchFamily="34" charset="0"/>
                <a:cs typeface="Arial" panose="020B0604020202020204" pitchFamily="34" charset="0"/>
              </a:rPr>
              <a:t> </a:t>
            </a:r>
            <a:r>
              <a:rPr lang="en-IN" sz="2800" b="1" dirty="0">
                <a:solidFill>
                  <a:srgbClr val="FFFF00"/>
                </a:solidFill>
                <a:latin typeface="Arial" panose="020B0604020202020204" pitchFamily="34" charset="0"/>
                <a:cs typeface="Arial" panose="020B0604020202020204" pitchFamily="34" charset="0"/>
              </a:rPr>
              <a:t>Office</a:t>
            </a:r>
            <a:r>
              <a:rPr lang="en-IN" sz="2800" b="1" spc="-40" dirty="0">
                <a:solidFill>
                  <a:srgbClr val="FFFF00"/>
                </a:solidFill>
                <a:latin typeface="Arial" panose="020B0604020202020204" pitchFamily="34" charset="0"/>
                <a:cs typeface="Arial" panose="020B0604020202020204" pitchFamily="34" charset="0"/>
              </a:rPr>
              <a:t> </a:t>
            </a:r>
            <a:r>
              <a:rPr lang="en-IN" sz="2800" b="1" spc="-10" dirty="0">
                <a:solidFill>
                  <a:srgbClr val="FFFF00"/>
                </a:solidFill>
                <a:latin typeface="Arial" panose="020B0604020202020204" pitchFamily="34" charset="0"/>
                <a:cs typeface="Arial" panose="020B0604020202020204" pitchFamily="34" charset="0"/>
              </a:rPr>
              <a:t>Jurisdiction</a:t>
            </a:r>
            <a:endParaRPr lang="en-IN" sz="2800" b="1" dirty="0">
              <a:solidFill>
                <a:srgbClr val="FFFF00"/>
              </a:solidFill>
              <a:latin typeface="Arial" panose="020B0604020202020204" pitchFamily="34" charset="0"/>
              <a:cs typeface="Arial" panose="020B0604020202020204" pitchFamily="34" charset="0"/>
            </a:endParaRPr>
          </a:p>
          <a:p>
            <a:pPr marL="12700" marR="5715">
              <a:lnSpc>
                <a:spcPct val="109300"/>
              </a:lnSpc>
              <a:spcBef>
                <a:spcPts val="1040"/>
              </a:spcBef>
            </a:pPr>
            <a:r>
              <a:rPr lang="en-IN" sz="2800" dirty="0">
                <a:solidFill>
                  <a:schemeClr val="bg1"/>
                </a:solidFill>
                <a:latin typeface="Arial" panose="020B0604020202020204" pitchFamily="34" charset="0"/>
                <a:cs typeface="Arial" panose="020B0604020202020204" pitchFamily="34" charset="0"/>
              </a:rPr>
              <a:t>The</a:t>
            </a:r>
            <a:r>
              <a:rPr lang="en-IN" sz="2800" spc="8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States</a:t>
            </a:r>
            <a:r>
              <a:rPr lang="en-IN" sz="2800" spc="9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of</a:t>
            </a:r>
            <a:r>
              <a:rPr lang="en-IN" sz="2800" spc="8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Andhra</a:t>
            </a:r>
            <a:r>
              <a:rPr lang="en-IN" sz="2800" spc="114"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Pradesh,</a:t>
            </a:r>
            <a:r>
              <a:rPr lang="en-IN" sz="2800" spc="114"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Karnataka,</a:t>
            </a:r>
            <a:r>
              <a:rPr lang="en-IN" sz="2800" spc="114"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Kerala,</a:t>
            </a:r>
            <a:r>
              <a:rPr lang="en-IN" sz="2800" spc="9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Tamil</a:t>
            </a:r>
            <a:r>
              <a:rPr lang="en-IN" sz="2800" spc="8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Nadu,</a:t>
            </a:r>
            <a:r>
              <a:rPr lang="en-IN" sz="2800" spc="9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and</a:t>
            </a:r>
            <a:r>
              <a:rPr lang="en-IN" sz="2800" spc="8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the</a:t>
            </a:r>
            <a:r>
              <a:rPr lang="en-IN" sz="2800" spc="110" dirty="0">
                <a:solidFill>
                  <a:schemeClr val="bg1"/>
                </a:solidFill>
                <a:latin typeface="Arial" panose="020B0604020202020204" pitchFamily="34" charset="0"/>
                <a:cs typeface="Arial" panose="020B0604020202020204" pitchFamily="34" charset="0"/>
              </a:rPr>
              <a:t> </a:t>
            </a:r>
            <a:r>
              <a:rPr lang="en-IN" sz="2800" spc="-10" dirty="0">
                <a:solidFill>
                  <a:schemeClr val="bg1"/>
                </a:solidFill>
                <a:latin typeface="Arial" panose="020B0604020202020204" pitchFamily="34" charset="0"/>
                <a:cs typeface="Arial" panose="020B0604020202020204" pitchFamily="34" charset="0"/>
              </a:rPr>
              <a:t>Union </a:t>
            </a:r>
            <a:r>
              <a:rPr lang="en-IN" sz="2800" dirty="0">
                <a:solidFill>
                  <a:schemeClr val="bg1"/>
                </a:solidFill>
                <a:latin typeface="Arial" panose="020B0604020202020204" pitchFamily="34" charset="0"/>
                <a:cs typeface="Arial" panose="020B0604020202020204" pitchFamily="34" charset="0"/>
              </a:rPr>
              <a:t>Territories</a:t>
            </a:r>
            <a:r>
              <a:rPr lang="en-IN" sz="2800" spc="35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of</a:t>
            </a:r>
            <a:r>
              <a:rPr lang="en-IN" sz="2800" spc="3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Pondicherry</a:t>
            </a:r>
            <a:r>
              <a:rPr lang="en-IN" sz="2800" spc="3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and</a:t>
            </a:r>
            <a:r>
              <a:rPr lang="en-IN" sz="2800" spc="37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Lakshadweep</a:t>
            </a:r>
            <a:r>
              <a:rPr lang="en-IN" sz="2800" spc="3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fall</a:t>
            </a:r>
            <a:r>
              <a:rPr lang="en-IN" sz="2800" spc="3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under</a:t>
            </a:r>
            <a:r>
              <a:rPr lang="en-IN" sz="2800" spc="34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the</a:t>
            </a:r>
            <a:r>
              <a:rPr lang="en-IN" sz="2800" spc="33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Chennai</a:t>
            </a:r>
            <a:r>
              <a:rPr lang="en-IN" sz="2800" spc="330" dirty="0">
                <a:solidFill>
                  <a:schemeClr val="bg1"/>
                </a:solidFill>
                <a:latin typeface="Arial" panose="020B0604020202020204" pitchFamily="34" charset="0"/>
                <a:cs typeface="Arial" panose="020B0604020202020204" pitchFamily="34" charset="0"/>
              </a:rPr>
              <a:t> </a:t>
            </a:r>
            <a:r>
              <a:rPr lang="en-IN" sz="2800" spc="-10" dirty="0">
                <a:solidFill>
                  <a:schemeClr val="bg1"/>
                </a:solidFill>
                <a:latin typeface="Arial" panose="020B0604020202020204" pitchFamily="34" charset="0"/>
                <a:cs typeface="Arial" panose="020B0604020202020204" pitchFamily="34" charset="0"/>
              </a:rPr>
              <a:t>Patent </a:t>
            </a:r>
            <a:r>
              <a:rPr lang="en-IN" sz="2800" dirty="0">
                <a:solidFill>
                  <a:schemeClr val="bg1"/>
                </a:solidFill>
                <a:latin typeface="Arial" panose="020B0604020202020204" pitchFamily="34" charset="0"/>
                <a:cs typeface="Arial" panose="020B0604020202020204" pitchFamily="34" charset="0"/>
              </a:rPr>
              <a:t>Office</a:t>
            </a:r>
            <a:r>
              <a:rPr lang="en-IN" sz="2800" spc="-50" dirty="0">
                <a:solidFill>
                  <a:schemeClr val="bg1"/>
                </a:solidFill>
                <a:latin typeface="Arial" panose="020B0604020202020204" pitchFamily="34" charset="0"/>
                <a:cs typeface="Arial" panose="020B0604020202020204" pitchFamily="34" charset="0"/>
              </a:rPr>
              <a:t> </a:t>
            </a:r>
            <a:r>
              <a:rPr lang="en-IN" sz="2800" spc="-10" dirty="0">
                <a:solidFill>
                  <a:schemeClr val="bg1"/>
                </a:solidFill>
                <a:latin typeface="Arial" panose="020B0604020202020204" pitchFamily="34" charset="0"/>
                <a:cs typeface="Arial" panose="020B0604020202020204" pitchFamily="34" charset="0"/>
              </a:rPr>
              <a:t>jurisdiction.</a:t>
            </a:r>
            <a:endParaRPr lang="en-IN" sz="2800" dirty="0">
              <a:solidFill>
                <a:schemeClr val="bg1"/>
              </a:solidFill>
              <a:latin typeface="Arial" panose="020B0604020202020204" pitchFamily="34" charset="0"/>
              <a:cs typeface="Arial" panose="020B0604020202020204" pitchFamily="34" charset="0"/>
            </a:endParaRPr>
          </a:p>
          <a:p>
            <a:pPr marL="0" indent="0">
              <a:spcBef>
                <a:spcPts val="1180"/>
              </a:spcBef>
              <a:buNone/>
            </a:pPr>
            <a:r>
              <a:rPr lang="en-IN" sz="2800" b="1" dirty="0">
                <a:solidFill>
                  <a:srgbClr val="FFFF00"/>
                </a:solidFill>
                <a:latin typeface="Arial" panose="020B0604020202020204" pitchFamily="34" charset="0"/>
                <a:cs typeface="Arial" panose="020B0604020202020204" pitchFamily="34" charset="0"/>
              </a:rPr>
              <a:t>Kolkata</a:t>
            </a:r>
            <a:r>
              <a:rPr lang="en-IN" sz="2800" b="1" spc="-40" dirty="0">
                <a:solidFill>
                  <a:srgbClr val="FFFF00"/>
                </a:solidFill>
                <a:latin typeface="Arial" panose="020B0604020202020204" pitchFamily="34" charset="0"/>
                <a:cs typeface="Arial" panose="020B0604020202020204" pitchFamily="34" charset="0"/>
              </a:rPr>
              <a:t> </a:t>
            </a:r>
            <a:r>
              <a:rPr lang="en-IN" sz="2800" b="1" dirty="0">
                <a:solidFill>
                  <a:srgbClr val="FFFF00"/>
                </a:solidFill>
                <a:latin typeface="Arial" panose="020B0604020202020204" pitchFamily="34" charset="0"/>
                <a:cs typeface="Arial" panose="020B0604020202020204" pitchFamily="34" charset="0"/>
              </a:rPr>
              <a:t>Patent</a:t>
            </a:r>
            <a:r>
              <a:rPr lang="en-IN" sz="2800" b="1" spc="-45" dirty="0">
                <a:solidFill>
                  <a:srgbClr val="FFFF00"/>
                </a:solidFill>
                <a:latin typeface="Arial" panose="020B0604020202020204" pitchFamily="34" charset="0"/>
                <a:cs typeface="Arial" panose="020B0604020202020204" pitchFamily="34" charset="0"/>
              </a:rPr>
              <a:t> </a:t>
            </a:r>
            <a:r>
              <a:rPr lang="en-IN" sz="2800" b="1" dirty="0">
                <a:solidFill>
                  <a:srgbClr val="FFFF00"/>
                </a:solidFill>
                <a:latin typeface="Arial" panose="020B0604020202020204" pitchFamily="34" charset="0"/>
                <a:cs typeface="Arial" panose="020B0604020202020204" pitchFamily="34" charset="0"/>
              </a:rPr>
              <a:t>Office</a:t>
            </a:r>
            <a:r>
              <a:rPr lang="en-IN" sz="2800" b="1" spc="-40" dirty="0">
                <a:solidFill>
                  <a:srgbClr val="FFFF00"/>
                </a:solidFill>
                <a:latin typeface="Arial" panose="020B0604020202020204" pitchFamily="34" charset="0"/>
                <a:cs typeface="Arial" panose="020B0604020202020204" pitchFamily="34" charset="0"/>
              </a:rPr>
              <a:t> </a:t>
            </a:r>
            <a:r>
              <a:rPr lang="en-IN" sz="2800" b="1" spc="-10" dirty="0">
                <a:solidFill>
                  <a:srgbClr val="FFFF00"/>
                </a:solidFill>
                <a:latin typeface="Arial" panose="020B0604020202020204" pitchFamily="34" charset="0"/>
                <a:cs typeface="Arial" panose="020B0604020202020204" pitchFamily="34" charset="0"/>
              </a:rPr>
              <a:t>Jurisdiction</a:t>
            </a:r>
            <a:endParaRPr lang="en-IN" sz="2800" b="1" dirty="0">
              <a:solidFill>
                <a:srgbClr val="FFFF00"/>
              </a:solidFill>
              <a:latin typeface="Arial" panose="020B0604020202020204" pitchFamily="34" charset="0"/>
              <a:cs typeface="Arial" panose="020B0604020202020204" pitchFamily="34" charset="0"/>
            </a:endParaRPr>
          </a:p>
          <a:p>
            <a:pPr marL="12700" marR="6350">
              <a:lnSpc>
                <a:spcPct val="109500"/>
              </a:lnSpc>
              <a:spcBef>
                <a:spcPts val="1040"/>
              </a:spcBef>
            </a:pPr>
            <a:r>
              <a:rPr lang="en-IN" sz="2800" dirty="0">
                <a:solidFill>
                  <a:schemeClr val="bg1"/>
                </a:solidFill>
                <a:latin typeface="Arial" panose="020B0604020202020204" pitchFamily="34" charset="0"/>
                <a:cs typeface="Arial" panose="020B0604020202020204" pitchFamily="34" charset="0"/>
              </a:rPr>
              <a:t>The</a:t>
            </a:r>
            <a:r>
              <a:rPr lang="en-IN" sz="2800" spc="22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rest</a:t>
            </a:r>
            <a:r>
              <a:rPr lang="en-IN" sz="2800" spc="21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of</a:t>
            </a:r>
            <a:r>
              <a:rPr lang="en-IN" sz="2800" spc="21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India,</a:t>
            </a:r>
            <a:r>
              <a:rPr lang="en-IN" sz="2800" spc="2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the</a:t>
            </a:r>
            <a:r>
              <a:rPr lang="en-IN" sz="2800" spc="2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States</a:t>
            </a:r>
            <a:r>
              <a:rPr lang="en-IN" sz="2800" spc="22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of</a:t>
            </a:r>
            <a:r>
              <a:rPr lang="en-IN" sz="2800" spc="18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Bihar,</a:t>
            </a:r>
            <a:r>
              <a:rPr lang="en-IN" sz="2800" spc="2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Orissa,</a:t>
            </a:r>
            <a:r>
              <a:rPr lang="en-IN" sz="2800" spc="2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West</a:t>
            </a:r>
            <a:r>
              <a:rPr lang="en-IN" sz="2800" spc="21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Bengal,</a:t>
            </a:r>
            <a:r>
              <a:rPr lang="en-IN" sz="2800" spc="2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Sikkim,</a:t>
            </a:r>
            <a:r>
              <a:rPr lang="en-IN" sz="2800" spc="245" dirty="0">
                <a:solidFill>
                  <a:schemeClr val="bg1"/>
                </a:solidFill>
                <a:latin typeface="Arial" panose="020B0604020202020204" pitchFamily="34" charset="0"/>
                <a:cs typeface="Arial" panose="020B0604020202020204" pitchFamily="34" charset="0"/>
              </a:rPr>
              <a:t> </a:t>
            </a:r>
            <a:r>
              <a:rPr lang="en-IN" sz="2800" spc="-10" dirty="0">
                <a:solidFill>
                  <a:schemeClr val="bg1"/>
                </a:solidFill>
                <a:latin typeface="Arial" panose="020B0604020202020204" pitchFamily="34" charset="0"/>
                <a:cs typeface="Arial" panose="020B0604020202020204" pitchFamily="34" charset="0"/>
              </a:rPr>
              <a:t>Assam, </a:t>
            </a:r>
            <a:r>
              <a:rPr lang="en-IN" sz="2800" dirty="0">
                <a:solidFill>
                  <a:schemeClr val="bg1"/>
                </a:solidFill>
                <a:latin typeface="Arial" panose="020B0604020202020204" pitchFamily="34" charset="0"/>
                <a:cs typeface="Arial" panose="020B0604020202020204" pitchFamily="34" charset="0"/>
              </a:rPr>
              <a:t>Meghalaya,</a:t>
            </a:r>
            <a:r>
              <a:rPr lang="en-IN" sz="2800" spc="1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Manipur,</a:t>
            </a:r>
            <a:r>
              <a:rPr lang="en-IN" sz="2800" spc="1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Tripura,</a:t>
            </a:r>
            <a:r>
              <a:rPr lang="en-IN" sz="2800" spc="1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Nagaland,</a:t>
            </a:r>
            <a:r>
              <a:rPr lang="en-IN" sz="2800" spc="1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Arunachal</a:t>
            </a:r>
            <a:r>
              <a:rPr lang="en-IN" sz="2800" spc="11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Pradesh,</a:t>
            </a:r>
            <a:r>
              <a:rPr lang="en-IN" sz="2800" spc="12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and</a:t>
            </a:r>
            <a:r>
              <a:rPr lang="en-IN" sz="2800" spc="120" dirty="0">
                <a:solidFill>
                  <a:schemeClr val="bg1"/>
                </a:solidFill>
                <a:latin typeface="Arial" panose="020B0604020202020204" pitchFamily="34" charset="0"/>
                <a:cs typeface="Arial" panose="020B0604020202020204" pitchFamily="34" charset="0"/>
              </a:rPr>
              <a:t>  </a:t>
            </a:r>
            <a:r>
              <a:rPr lang="en-IN" sz="2800" spc="-10" dirty="0">
                <a:solidFill>
                  <a:schemeClr val="bg1"/>
                </a:solidFill>
                <a:latin typeface="Arial" panose="020B0604020202020204" pitchFamily="34" charset="0"/>
                <a:cs typeface="Arial" panose="020B0604020202020204" pitchFamily="34" charset="0"/>
              </a:rPr>
              <a:t>Union </a:t>
            </a:r>
            <a:r>
              <a:rPr lang="en-IN" sz="2800" dirty="0">
                <a:solidFill>
                  <a:schemeClr val="bg1"/>
                </a:solidFill>
                <a:latin typeface="Arial" panose="020B0604020202020204" pitchFamily="34" charset="0"/>
                <a:cs typeface="Arial" panose="020B0604020202020204" pitchFamily="34" charset="0"/>
              </a:rPr>
              <a:t>Territory</a:t>
            </a:r>
            <a:r>
              <a:rPr lang="en-IN" sz="2800" spc="2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of</a:t>
            </a:r>
            <a:r>
              <a:rPr lang="en-IN" sz="2800" spc="5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Andaman</a:t>
            </a:r>
            <a:r>
              <a:rPr lang="en-IN" sz="2800" spc="2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and</a:t>
            </a:r>
            <a:r>
              <a:rPr lang="en-IN" sz="2800" spc="4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Nicobar</a:t>
            </a:r>
            <a:r>
              <a:rPr lang="en-IN" sz="2800" spc="35"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Islands</a:t>
            </a:r>
            <a:r>
              <a:rPr lang="en-IN" sz="2800" spc="7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fall</a:t>
            </a:r>
            <a:r>
              <a:rPr lang="en-IN" sz="2800" spc="4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under</a:t>
            </a:r>
            <a:r>
              <a:rPr lang="en-IN" sz="2800" spc="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the</a:t>
            </a:r>
            <a:r>
              <a:rPr lang="en-IN" sz="2800" spc="7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Kolkata</a:t>
            </a:r>
            <a:r>
              <a:rPr lang="en-IN" sz="2800" spc="50" dirty="0">
                <a:solidFill>
                  <a:schemeClr val="bg1"/>
                </a:solidFill>
                <a:latin typeface="Arial" panose="020B0604020202020204" pitchFamily="34" charset="0"/>
                <a:cs typeface="Arial" panose="020B0604020202020204" pitchFamily="34" charset="0"/>
              </a:rPr>
              <a:t> </a:t>
            </a:r>
            <a:r>
              <a:rPr lang="en-IN" sz="2800" dirty="0">
                <a:solidFill>
                  <a:schemeClr val="bg1"/>
                </a:solidFill>
                <a:latin typeface="Arial" panose="020B0604020202020204" pitchFamily="34" charset="0"/>
                <a:cs typeface="Arial" panose="020B0604020202020204" pitchFamily="34" charset="0"/>
              </a:rPr>
              <a:t>Patent</a:t>
            </a:r>
            <a:r>
              <a:rPr lang="en-IN" sz="2800" spc="40" dirty="0">
                <a:solidFill>
                  <a:schemeClr val="bg1"/>
                </a:solidFill>
                <a:latin typeface="Arial" panose="020B0604020202020204" pitchFamily="34" charset="0"/>
                <a:cs typeface="Arial" panose="020B0604020202020204" pitchFamily="34" charset="0"/>
              </a:rPr>
              <a:t> </a:t>
            </a:r>
            <a:r>
              <a:rPr lang="en-IN" sz="2800" spc="-10" dirty="0">
                <a:solidFill>
                  <a:schemeClr val="bg1"/>
                </a:solidFill>
                <a:latin typeface="Arial" panose="020B0604020202020204" pitchFamily="34" charset="0"/>
                <a:cs typeface="Arial" panose="020B0604020202020204" pitchFamily="34" charset="0"/>
              </a:rPr>
              <a:t>Office jurisdiction.</a:t>
            </a:r>
            <a:endParaRPr lang="en-IN" sz="2800" dirty="0">
              <a:solidFill>
                <a:schemeClr val="bg1"/>
              </a:solidFill>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p:txBody>
      </p:sp>
      <p:sp>
        <p:nvSpPr>
          <p:cNvPr id="4" name="Title 1"/>
          <p:cNvSpPr>
            <a:spLocks noGrp="1"/>
          </p:cNvSpPr>
          <p:nvPr>
            <p:ph type="title"/>
          </p:nvPr>
        </p:nvSpPr>
        <p:spPr>
          <a:xfrm>
            <a:off x="904858" y="257225"/>
            <a:ext cx="9720072" cy="1499616"/>
          </a:xfrm>
        </p:spPr>
        <p:txBody>
          <a:bodyPr>
            <a:normAutofit fontScale="90000"/>
          </a:bodyPr>
          <a:lstStyle/>
          <a:p>
            <a:r>
              <a:rPr lang="en-GB" b="1" dirty="0">
                <a:solidFill>
                  <a:schemeClr val="bg1"/>
                </a:solidFill>
              </a:rPr>
              <a:t>AGENCIES RESPONSIBLE FOR IPR </a:t>
            </a:r>
            <a:r>
              <a:rPr lang="en-GB" b="1" dirty="0" smtClean="0">
                <a:solidFill>
                  <a:schemeClr val="bg1"/>
                </a:solidFill>
              </a:rPr>
              <a:t>REGISTRATIONS: </a:t>
            </a:r>
            <a:r>
              <a:rPr lang="en-IN" b="1" dirty="0" smtClean="0">
                <a:solidFill>
                  <a:srgbClr val="FFFF00"/>
                </a:solidFill>
              </a:rPr>
              <a:t>National </a:t>
            </a:r>
            <a:r>
              <a:rPr lang="en-IN" b="1" dirty="0">
                <a:solidFill>
                  <a:srgbClr val="FFFF00"/>
                </a:solidFill>
              </a:rPr>
              <a:t>IPR Agencies</a:t>
            </a:r>
            <a:endParaRPr lang="en-IN" dirty="0"/>
          </a:p>
        </p:txBody>
      </p:sp>
    </p:spTree>
    <p:extLst>
      <p:ext uri="{BB962C8B-B14F-4D97-AF65-F5344CB8AC3E}">
        <p14:creationId xmlns:p14="http://schemas.microsoft.com/office/powerpoint/2010/main" val="438802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1" y="834886"/>
            <a:ext cx="9613861" cy="999279"/>
          </a:xfrm>
        </p:spPr>
        <p:txBody>
          <a:bodyPr>
            <a:normAutofit fontScale="90000"/>
          </a:bodyPr>
          <a:lstStyle/>
          <a:p>
            <a:r>
              <a:rPr lang="en-GB" b="1" dirty="0">
                <a:solidFill>
                  <a:schemeClr val="bg1"/>
                </a:solidFill>
              </a:rPr>
              <a:t>Intellectual Property Appellate Board </a:t>
            </a:r>
            <a:r>
              <a:rPr lang="en-GB" b="1" dirty="0">
                <a:solidFill>
                  <a:srgbClr val="FFFF00"/>
                </a:solidFill>
              </a:rPr>
              <a:t>(IPAB</a:t>
            </a:r>
            <a:r>
              <a:rPr lang="en-GB" b="1" dirty="0" smtClean="0">
                <a:solidFill>
                  <a:srgbClr val="FFFF00"/>
                </a:solidFill>
              </a:rPr>
              <a:t>)</a:t>
            </a:r>
            <a:r>
              <a:rPr lang="en-GB" dirty="0">
                <a:solidFill>
                  <a:srgbClr val="FFFF00"/>
                </a:solidFill>
              </a:rPr>
              <a:t/>
            </a:r>
            <a:br>
              <a:rPr lang="en-GB" dirty="0">
                <a:solidFill>
                  <a:srgbClr val="FFFF00"/>
                </a:solidFill>
              </a:rPr>
            </a:br>
            <a:endParaRPr lang="en-IN" dirty="0">
              <a:solidFill>
                <a:srgbClr val="FFFF00"/>
              </a:solidFill>
            </a:endParaRPr>
          </a:p>
        </p:txBody>
      </p:sp>
      <p:sp>
        <p:nvSpPr>
          <p:cNvPr id="3" name="Content Placeholder 2"/>
          <p:cNvSpPr>
            <a:spLocks noGrp="1"/>
          </p:cNvSpPr>
          <p:nvPr>
            <p:ph idx="1"/>
          </p:nvPr>
        </p:nvSpPr>
        <p:spPr>
          <a:xfrm>
            <a:off x="322512" y="2108272"/>
            <a:ext cx="11584566" cy="4521127"/>
          </a:xfrm>
        </p:spPr>
        <p:txBody>
          <a:bodyPr>
            <a:noAutofit/>
          </a:bodyPr>
          <a:lstStyle/>
          <a:p>
            <a:pPr>
              <a:lnSpc>
                <a:spcPct val="100000"/>
              </a:lnSpc>
            </a:pPr>
            <a:r>
              <a:rPr lang="en-GB" sz="2800" dirty="0">
                <a:solidFill>
                  <a:srgbClr val="FFFF00"/>
                </a:solidFill>
              </a:rPr>
              <a:t>Intellectual Property Appellate Board (IPAB) </a:t>
            </a:r>
            <a:r>
              <a:rPr lang="en-GB" sz="2800" dirty="0">
                <a:solidFill>
                  <a:schemeClr val="bg1"/>
                </a:solidFill>
              </a:rPr>
              <a:t>has been established in the year </a:t>
            </a:r>
            <a:r>
              <a:rPr lang="en-GB" sz="2800" dirty="0">
                <a:solidFill>
                  <a:srgbClr val="FFFF00"/>
                </a:solidFill>
              </a:rPr>
              <a:t>2003</a:t>
            </a:r>
            <a:r>
              <a:rPr lang="en-GB" sz="2800" dirty="0">
                <a:solidFill>
                  <a:schemeClr val="bg1"/>
                </a:solidFill>
              </a:rPr>
              <a:t>, under Section 84 of the Trade Marks Act, 1999. </a:t>
            </a:r>
            <a:endParaRPr lang="en-GB" sz="2800" dirty="0" smtClean="0">
              <a:solidFill>
                <a:schemeClr val="bg1"/>
              </a:solidFill>
            </a:endParaRPr>
          </a:p>
          <a:p>
            <a:pPr>
              <a:lnSpc>
                <a:spcPct val="100000"/>
              </a:lnSpc>
            </a:pPr>
            <a:r>
              <a:rPr lang="en-GB" sz="2800" dirty="0" smtClean="0">
                <a:solidFill>
                  <a:srgbClr val="FFFF00"/>
                </a:solidFill>
              </a:rPr>
              <a:t>The </a:t>
            </a:r>
            <a:r>
              <a:rPr lang="en-GB" sz="2800" dirty="0">
                <a:solidFill>
                  <a:srgbClr val="FFFF00"/>
                </a:solidFill>
              </a:rPr>
              <a:t>Board hears appeals against the decision of Controller of Patents (under the Patents Act, 1970), Registrar of Trade Marks (under the Trade Marks Act, 1999) and Geographical Indication cases (under the Geographical Indication &amp; Protection Act, 1999</a:t>
            </a:r>
            <a:r>
              <a:rPr lang="en-GB" sz="2800" dirty="0" smtClean="0">
                <a:solidFill>
                  <a:srgbClr val="FFFF00"/>
                </a:solidFill>
              </a:rPr>
              <a:t>).</a:t>
            </a:r>
          </a:p>
          <a:p>
            <a:pPr>
              <a:lnSpc>
                <a:spcPct val="100000"/>
              </a:lnSpc>
            </a:pPr>
            <a:r>
              <a:rPr lang="en-GB" sz="2800" dirty="0" smtClean="0">
                <a:solidFill>
                  <a:schemeClr val="bg1"/>
                </a:solidFill>
              </a:rPr>
              <a:t> </a:t>
            </a:r>
            <a:r>
              <a:rPr lang="en-GB" sz="2800" dirty="0">
                <a:solidFill>
                  <a:schemeClr val="bg1"/>
                </a:solidFill>
              </a:rPr>
              <a:t>The Copyright Board and Plant Varieties Protection Appellate Tribunal function under the ambit of IPAB in accordance with their respective Acts and Rules.</a:t>
            </a:r>
            <a:br>
              <a:rPr lang="en-GB" sz="2800" dirty="0">
                <a:solidFill>
                  <a:schemeClr val="bg1"/>
                </a:solidFill>
              </a:rPr>
            </a:br>
            <a:r>
              <a:rPr lang="en-GB" sz="2800" dirty="0">
                <a:solidFill>
                  <a:schemeClr val="bg1"/>
                </a:solidFill>
              </a:rPr>
              <a:t/>
            </a:r>
            <a:br>
              <a:rPr lang="en-GB" sz="2800" dirty="0">
                <a:solidFill>
                  <a:schemeClr val="bg1"/>
                </a:solidFill>
              </a:rPr>
            </a:br>
            <a:endParaRPr lang="en-IN" sz="2800" dirty="0">
              <a:solidFill>
                <a:schemeClr val="bg1"/>
              </a:solidFill>
            </a:endParaRPr>
          </a:p>
        </p:txBody>
      </p:sp>
    </p:spTree>
    <p:extLst>
      <p:ext uri="{BB962C8B-B14F-4D97-AF65-F5344CB8AC3E}">
        <p14:creationId xmlns:p14="http://schemas.microsoft.com/office/powerpoint/2010/main" val="3648369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736" y="465946"/>
            <a:ext cx="9720072" cy="1499616"/>
          </a:xfrm>
        </p:spPr>
        <p:txBody>
          <a:bodyPr/>
          <a:lstStyle/>
          <a:p>
            <a:r>
              <a:rPr lang="en-GB" dirty="0" smtClean="0">
                <a:solidFill>
                  <a:schemeClr val="bg1"/>
                </a:solidFill>
              </a:rPr>
              <a:t>Introduction</a:t>
            </a:r>
            <a:endParaRPr lang="en-IN" dirty="0">
              <a:solidFill>
                <a:schemeClr val="bg1"/>
              </a:solidFill>
            </a:endParaRPr>
          </a:p>
        </p:txBody>
      </p:sp>
      <p:sp>
        <p:nvSpPr>
          <p:cNvPr id="4" name="Content Placeholder 2"/>
          <p:cNvSpPr>
            <a:spLocks noGrp="1"/>
          </p:cNvSpPr>
          <p:nvPr>
            <p:ph idx="1"/>
          </p:nvPr>
        </p:nvSpPr>
        <p:spPr>
          <a:xfrm>
            <a:off x="815406" y="1789044"/>
            <a:ext cx="10634473" cy="4023360"/>
          </a:xfrm>
        </p:spPr>
        <p:txBody>
          <a:bodyPr>
            <a:noAutofit/>
          </a:bodyPr>
          <a:lstStyle/>
          <a:p>
            <a:r>
              <a:rPr lang="en-GB" sz="2800" dirty="0">
                <a:solidFill>
                  <a:srgbClr val="FFFF00"/>
                </a:solidFill>
                <a:latin typeface="Times New Roman"/>
                <a:cs typeface="Times New Roman"/>
              </a:rPr>
              <a:t>Intellectual </a:t>
            </a:r>
            <a:r>
              <a:rPr lang="en-GB" sz="2800" spc="-10" dirty="0">
                <a:solidFill>
                  <a:srgbClr val="FFFF00"/>
                </a:solidFill>
                <a:latin typeface="Times New Roman"/>
                <a:cs typeface="Times New Roman"/>
              </a:rPr>
              <a:t>Property </a:t>
            </a:r>
            <a:r>
              <a:rPr lang="en-GB" sz="2800" dirty="0">
                <a:solidFill>
                  <a:srgbClr val="FFFF00"/>
                </a:solidFill>
                <a:latin typeface="Times New Roman"/>
                <a:cs typeface="Times New Roman"/>
              </a:rPr>
              <a:t>(IP</a:t>
            </a:r>
            <a:r>
              <a:rPr lang="en-GB" sz="2800" dirty="0">
                <a:solidFill>
                  <a:schemeClr val="bg1"/>
                </a:solidFill>
                <a:latin typeface="Times New Roman"/>
                <a:cs typeface="Times New Roman"/>
              </a:rPr>
              <a:t>) is any creations </a:t>
            </a:r>
            <a:r>
              <a:rPr lang="en-GB" sz="2800" spc="-5" dirty="0">
                <a:solidFill>
                  <a:schemeClr val="bg1"/>
                </a:solidFill>
                <a:latin typeface="Times New Roman"/>
                <a:cs typeface="Times New Roman"/>
              </a:rPr>
              <a:t>of human mind.  </a:t>
            </a:r>
            <a:r>
              <a:rPr lang="en-GB" sz="2800" dirty="0">
                <a:solidFill>
                  <a:schemeClr val="bg1"/>
                </a:solidFill>
                <a:latin typeface="Times New Roman"/>
                <a:cs typeface="Times New Roman"/>
              </a:rPr>
              <a:t>Like tangible </a:t>
            </a:r>
            <a:r>
              <a:rPr lang="en-GB" sz="2800" spc="-20" dirty="0">
                <a:solidFill>
                  <a:schemeClr val="bg1"/>
                </a:solidFill>
                <a:latin typeface="Times New Roman"/>
                <a:cs typeface="Times New Roman"/>
              </a:rPr>
              <a:t>property, </a:t>
            </a:r>
            <a:r>
              <a:rPr lang="en-GB" sz="2800" dirty="0">
                <a:solidFill>
                  <a:schemeClr val="bg1"/>
                </a:solidFill>
                <a:latin typeface="Times New Roman"/>
                <a:cs typeface="Times New Roman"/>
              </a:rPr>
              <a:t>their creation </a:t>
            </a:r>
            <a:r>
              <a:rPr lang="en-GB" sz="2800" spc="-5" dirty="0">
                <a:solidFill>
                  <a:schemeClr val="bg1"/>
                </a:solidFill>
                <a:latin typeface="Times New Roman"/>
                <a:cs typeface="Times New Roman"/>
              </a:rPr>
              <a:t>has </a:t>
            </a:r>
            <a:r>
              <a:rPr lang="en-GB" sz="2800" dirty="0">
                <a:solidFill>
                  <a:schemeClr val="bg1"/>
                </a:solidFill>
                <a:latin typeface="Times New Roman"/>
                <a:cs typeface="Times New Roman"/>
              </a:rPr>
              <a:t>a value and, </a:t>
            </a:r>
            <a:r>
              <a:rPr lang="en-GB" sz="2800" spc="-5" dirty="0">
                <a:solidFill>
                  <a:schemeClr val="bg1"/>
                </a:solidFill>
                <a:latin typeface="Times New Roman"/>
                <a:cs typeface="Times New Roman"/>
              </a:rPr>
              <a:t>as</a:t>
            </a:r>
            <a:r>
              <a:rPr lang="en-GB" sz="2800" spc="-165" dirty="0">
                <a:solidFill>
                  <a:schemeClr val="bg1"/>
                </a:solidFill>
                <a:latin typeface="Times New Roman"/>
                <a:cs typeface="Times New Roman"/>
              </a:rPr>
              <a:t> </a:t>
            </a:r>
            <a:r>
              <a:rPr lang="en-GB" sz="2800" dirty="0">
                <a:solidFill>
                  <a:schemeClr val="bg1"/>
                </a:solidFill>
                <a:latin typeface="Times New Roman"/>
                <a:cs typeface="Times New Roman"/>
              </a:rPr>
              <a:t>with  all </a:t>
            </a:r>
            <a:r>
              <a:rPr lang="en-GB" sz="2800" spc="-20" dirty="0">
                <a:solidFill>
                  <a:schemeClr val="bg1"/>
                </a:solidFill>
                <a:latin typeface="Times New Roman"/>
                <a:cs typeface="Times New Roman"/>
              </a:rPr>
              <a:t>property, </a:t>
            </a:r>
            <a:r>
              <a:rPr lang="en-GB" sz="2800" dirty="0">
                <a:solidFill>
                  <a:schemeClr val="bg1"/>
                </a:solidFill>
                <a:latin typeface="Times New Roman"/>
                <a:cs typeface="Times New Roman"/>
              </a:rPr>
              <a:t>it needs to be</a:t>
            </a:r>
            <a:r>
              <a:rPr lang="en-GB" sz="2800" spc="-70" dirty="0">
                <a:solidFill>
                  <a:schemeClr val="bg1"/>
                </a:solidFill>
                <a:latin typeface="Times New Roman"/>
                <a:cs typeface="Times New Roman"/>
              </a:rPr>
              <a:t> </a:t>
            </a:r>
            <a:r>
              <a:rPr lang="en-GB" sz="2800" dirty="0">
                <a:solidFill>
                  <a:schemeClr val="bg1"/>
                </a:solidFill>
                <a:latin typeface="Times New Roman"/>
                <a:cs typeface="Times New Roman"/>
              </a:rPr>
              <a:t>protected</a:t>
            </a:r>
            <a:r>
              <a:rPr lang="en-GB" sz="2800" dirty="0" smtClean="0">
                <a:solidFill>
                  <a:schemeClr val="bg1"/>
                </a:solidFill>
                <a:latin typeface="Times New Roman"/>
                <a:cs typeface="Times New Roman"/>
              </a:rPr>
              <a:t>.</a:t>
            </a:r>
          </a:p>
          <a:p>
            <a:pPr marL="12700">
              <a:lnSpc>
                <a:spcPct val="100000"/>
              </a:lnSpc>
              <a:spcBef>
                <a:spcPts val="5"/>
              </a:spcBef>
            </a:pPr>
            <a:r>
              <a:rPr lang="en-GB" sz="2800" b="1" dirty="0" smtClean="0">
                <a:solidFill>
                  <a:srgbClr val="FFFF00"/>
                </a:solidFill>
                <a:latin typeface="Times New Roman"/>
                <a:cs typeface="Times New Roman"/>
              </a:rPr>
              <a:t>Intellectual </a:t>
            </a:r>
            <a:r>
              <a:rPr lang="en-GB" sz="2800" b="1" spc="-10" dirty="0">
                <a:solidFill>
                  <a:srgbClr val="FFFF00"/>
                </a:solidFill>
                <a:latin typeface="Times New Roman"/>
                <a:cs typeface="Times New Roman"/>
              </a:rPr>
              <a:t>Property </a:t>
            </a:r>
            <a:r>
              <a:rPr lang="en-GB" sz="2800" b="1" spc="-5" dirty="0">
                <a:solidFill>
                  <a:srgbClr val="FFFF00"/>
                </a:solidFill>
                <a:latin typeface="Times New Roman"/>
                <a:cs typeface="Times New Roman"/>
              </a:rPr>
              <a:t>Rights (IPR) </a:t>
            </a:r>
            <a:r>
              <a:rPr lang="en-GB" sz="2800" dirty="0">
                <a:solidFill>
                  <a:schemeClr val="bg1"/>
                </a:solidFill>
                <a:latin typeface="Times New Roman"/>
                <a:cs typeface="Times New Roman"/>
              </a:rPr>
              <a:t>gives them this</a:t>
            </a:r>
            <a:r>
              <a:rPr lang="en-GB" sz="2800" spc="-45" dirty="0">
                <a:solidFill>
                  <a:schemeClr val="bg1"/>
                </a:solidFill>
                <a:latin typeface="Times New Roman"/>
                <a:cs typeface="Times New Roman"/>
              </a:rPr>
              <a:t> </a:t>
            </a:r>
            <a:r>
              <a:rPr lang="en-GB" sz="2800" dirty="0" smtClean="0">
                <a:solidFill>
                  <a:schemeClr val="bg1"/>
                </a:solidFill>
                <a:latin typeface="Times New Roman"/>
                <a:cs typeface="Times New Roman"/>
              </a:rPr>
              <a:t>protection, </a:t>
            </a:r>
            <a:r>
              <a:rPr lang="en-GB" sz="2800" spc="-5" dirty="0" smtClean="0">
                <a:solidFill>
                  <a:schemeClr val="bg1"/>
                </a:solidFill>
                <a:latin typeface="Times New Roman"/>
                <a:cs typeface="Times New Roman"/>
              </a:rPr>
              <a:t>as </a:t>
            </a:r>
            <a:r>
              <a:rPr lang="en-GB" sz="2800" dirty="0">
                <a:solidFill>
                  <a:schemeClr val="bg1"/>
                </a:solidFill>
                <a:latin typeface="Times New Roman"/>
                <a:cs typeface="Times New Roman"/>
              </a:rPr>
              <a:t>well </a:t>
            </a:r>
            <a:r>
              <a:rPr lang="en-GB" sz="2800" spc="-5" dirty="0">
                <a:solidFill>
                  <a:schemeClr val="bg1"/>
                </a:solidFill>
                <a:latin typeface="Times New Roman"/>
                <a:cs typeface="Times New Roman"/>
              </a:rPr>
              <a:t>as </a:t>
            </a:r>
            <a:r>
              <a:rPr lang="en-GB" sz="2800" dirty="0">
                <a:solidFill>
                  <a:schemeClr val="bg1"/>
                </a:solidFill>
                <a:latin typeface="Times New Roman"/>
                <a:cs typeface="Times New Roman"/>
              </a:rPr>
              <a:t>helping them exploit and control their</a:t>
            </a:r>
            <a:r>
              <a:rPr lang="en-GB" sz="2800" spc="-140" dirty="0">
                <a:solidFill>
                  <a:schemeClr val="bg1"/>
                </a:solidFill>
                <a:latin typeface="Times New Roman"/>
                <a:cs typeface="Times New Roman"/>
              </a:rPr>
              <a:t> </a:t>
            </a:r>
            <a:r>
              <a:rPr lang="en-GB" sz="2800" spc="-90" dirty="0">
                <a:solidFill>
                  <a:schemeClr val="bg1"/>
                </a:solidFill>
                <a:latin typeface="Times New Roman"/>
                <a:cs typeface="Times New Roman"/>
              </a:rPr>
              <a:t>IP</a:t>
            </a:r>
            <a:r>
              <a:rPr lang="en-GB" sz="2800" spc="-90" dirty="0" smtClean="0">
                <a:solidFill>
                  <a:schemeClr val="bg1"/>
                </a:solidFill>
                <a:latin typeface="Times New Roman"/>
                <a:cs typeface="Times New Roman"/>
              </a:rPr>
              <a:t>. </a:t>
            </a:r>
            <a:endParaRPr lang="en-GB" sz="2800" spc="-90" dirty="0" smtClean="0">
              <a:solidFill>
                <a:schemeClr val="bg1"/>
              </a:solidFill>
              <a:latin typeface="Times New Roman"/>
              <a:cs typeface="Times New Roman"/>
            </a:endParaRPr>
          </a:p>
          <a:p>
            <a:pPr marL="12700">
              <a:spcBef>
                <a:spcPts val="5"/>
              </a:spcBef>
            </a:pPr>
            <a:endParaRPr lang="en-GB" sz="2800" spc="-5" dirty="0" smtClean="0">
              <a:solidFill>
                <a:schemeClr val="bg1"/>
              </a:solidFill>
              <a:latin typeface="Times New Roman"/>
              <a:cs typeface="Times New Roman"/>
            </a:endParaRPr>
          </a:p>
          <a:p>
            <a:pPr marL="12700">
              <a:spcBef>
                <a:spcPts val="5"/>
              </a:spcBef>
            </a:pPr>
            <a:r>
              <a:rPr lang="en-GB" sz="2800" spc="-5" dirty="0" smtClean="0">
                <a:solidFill>
                  <a:schemeClr val="bg1"/>
                </a:solidFill>
                <a:latin typeface="Times New Roman"/>
                <a:cs typeface="Times New Roman"/>
              </a:rPr>
              <a:t>“</a:t>
            </a:r>
            <a:r>
              <a:rPr lang="en-GB" sz="2800" spc="-5" dirty="0">
                <a:solidFill>
                  <a:schemeClr val="bg1"/>
                </a:solidFill>
                <a:latin typeface="Times New Roman"/>
                <a:cs typeface="Times New Roman"/>
              </a:rPr>
              <a:t>The </a:t>
            </a:r>
            <a:r>
              <a:rPr lang="en-GB" sz="2800" dirty="0">
                <a:solidFill>
                  <a:schemeClr val="bg1"/>
                </a:solidFill>
                <a:latin typeface="Times New Roman"/>
                <a:cs typeface="Times New Roman"/>
              </a:rPr>
              <a:t>exclusive right granted by State, to prevent others from  using, </a:t>
            </a:r>
            <a:r>
              <a:rPr lang="en-GB" sz="2800" spc="-5" dirty="0">
                <a:solidFill>
                  <a:schemeClr val="bg1"/>
                </a:solidFill>
                <a:latin typeface="Times New Roman"/>
                <a:cs typeface="Times New Roman"/>
              </a:rPr>
              <a:t>manufacturing, </a:t>
            </a:r>
            <a:r>
              <a:rPr lang="en-GB" sz="2800" dirty="0">
                <a:solidFill>
                  <a:schemeClr val="bg1"/>
                </a:solidFill>
                <a:latin typeface="Times New Roman"/>
                <a:cs typeface="Times New Roman"/>
              </a:rPr>
              <a:t>distributing - inventions, processes,  applications, new and original designs, </a:t>
            </a:r>
            <a:r>
              <a:rPr lang="en-GB" sz="2800" spc="-5" dirty="0">
                <a:solidFill>
                  <a:schemeClr val="bg1"/>
                </a:solidFill>
                <a:latin typeface="Times New Roman"/>
                <a:cs typeface="Times New Roman"/>
              </a:rPr>
              <a:t>trademarks, </a:t>
            </a:r>
            <a:r>
              <a:rPr lang="en-GB" sz="2800" dirty="0">
                <a:solidFill>
                  <a:schemeClr val="bg1"/>
                </a:solidFill>
                <a:latin typeface="Times New Roman"/>
                <a:cs typeface="Times New Roman"/>
              </a:rPr>
              <a:t>new</a:t>
            </a:r>
            <a:r>
              <a:rPr lang="en-GB" sz="2800" spc="-105" dirty="0">
                <a:solidFill>
                  <a:schemeClr val="bg1"/>
                </a:solidFill>
                <a:latin typeface="Times New Roman"/>
                <a:cs typeface="Times New Roman"/>
              </a:rPr>
              <a:t> </a:t>
            </a:r>
            <a:r>
              <a:rPr lang="en-GB" sz="2800" dirty="0">
                <a:solidFill>
                  <a:schemeClr val="bg1"/>
                </a:solidFill>
                <a:latin typeface="Times New Roman"/>
                <a:cs typeface="Times New Roman"/>
              </a:rPr>
              <a:t>plant  varieties, data bases and artistic and literary </a:t>
            </a:r>
            <a:r>
              <a:rPr lang="en-GB" sz="2800" spc="-5" dirty="0">
                <a:solidFill>
                  <a:schemeClr val="bg1"/>
                </a:solidFill>
                <a:latin typeface="Times New Roman"/>
                <a:cs typeface="Times New Roman"/>
              </a:rPr>
              <a:t>works”. </a:t>
            </a:r>
            <a:r>
              <a:rPr lang="en-GB" sz="2800" dirty="0">
                <a:solidFill>
                  <a:schemeClr val="bg1"/>
                </a:solidFill>
                <a:latin typeface="Times New Roman"/>
                <a:cs typeface="Times New Roman"/>
              </a:rPr>
              <a:t>Such a  </a:t>
            </a:r>
            <a:r>
              <a:rPr lang="en-GB" sz="2800" spc="-5" dirty="0">
                <a:solidFill>
                  <a:schemeClr val="bg1"/>
                </a:solidFill>
                <a:latin typeface="Times New Roman"/>
                <a:cs typeface="Times New Roman"/>
              </a:rPr>
              <a:t>person </a:t>
            </a:r>
            <a:r>
              <a:rPr lang="en-GB" sz="2800" dirty="0">
                <a:solidFill>
                  <a:schemeClr val="bg1"/>
                </a:solidFill>
                <a:latin typeface="Times New Roman"/>
                <a:cs typeface="Times New Roman"/>
              </a:rPr>
              <a:t>is known </a:t>
            </a:r>
            <a:r>
              <a:rPr lang="en-GB" sz="2800" spc="-5" dirty="0">
                <a:solidFill>
                  <a:schemeClr val="bg1"/>
                </a:solidFill>
                <a:latin typeface="Times New Roman"/>
                <a:cs typeface="Times New Roman"/>
              </a:rPr>
              <a:t>as </a:t>
            </a:r>
            <a:r>
              <a:rPr lang="en-GB" sz="2800" dirty="0">
                <a:solidFill>
                  <a:schemeClr val="bg1"/>
                </a:solidFill>
                <a:latin typeface="Times New Roman"/>
                <a:cs typeface="Times New Roman"/>
              </a:rPr>
              <a:t>‘rights </a:t>
            </a:r>
            <a:r>
              <a:rPr lang="en-GB" sz="2800" spc="10" dirty="0">
                <a:solidFill>
                  <a:schemeClr val="bg1"/>
                </a:solidFill>
                <a:latin typeface="Times New Roman"/>
                <a:cs typeface="Times New Roman"/>
              </a:rPr>
              <a:t>owner’ </a:t>
            </a:r>
            <a:r>
              <a:rPr lang="en-GB" sz="2800" dirty="0">
                <a:solidFill>
                  <a:schemeClr val="bg1"/>
                </a:solidFill>
                <a:latin typeface="Times New Roman"/>
                <a:cs typeface="Times New Roman"/>
              </a:rPr>
              <a:t>or ‘rights</a:t>
            </a:r>
            <a:r>
              <a:rPr lang="en-GB" sz="2800" spc="-225" dirty="0">
                <a:solidFill>
                  <a:schemeClr val="bg1"/>
                </a:solidFill>
                <a:latin typeface="Times New Roman"/>
                <a:cs typeface="Times New Roman"/>
              </a:rPr>
              <a:t> </a:t>
            </a:r>
            <a:r>
              <a:rPr lang="en-GB" sz="2800" spc="10" dirty="0">
                <a:solidFill>
                  <a:schemeClr val="bg1"/>
                </a:solidFill>
                <a:latin typeface="Times New Roman"/>
                <a:cs typeface="Times New Roman"/>
              </a:rPr>
              <a:t>holder’.</a:t>
            </a:r>
            <a:endParaRPr lang="en-GB" sz="2800" dirty="0">
              <a:solidFill>
                <a:schemeClr val="bg1"/>
              </a:solidFill>
              <a:latin typeface="Times New Roman"/>
              <a:cs typeface="Times New Roman"/>
            </a:endParaRPr>
          </a:p>
          <a:p>
            <a:endParaRPr lang="en-GB" sz="2800" dirty="0">
              <a:latin typeface="Times New Roman"/>
              <a:cs typeface="Times New Roman"/>
            </a:endParaRPr>
          </a:p>
          <a:p>
            <a:endParaRPr lang="en-IN" sz="2800" dirty="0"/>
          </a:p>
        </p:txBody>
      </p:sp>
    </p:spTree>
    <p:extLst>
      <p:ext uri="{BB962C8B-B14F-4D97-AF65-F5344CB8AC3E}">
        <p14:creationId xmlns:p14="http://schemas.microsoft.com/office/powerpoint/2010/main" val="3793803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686" y="504749"/>
            <a:ext cx="11445418" cy="1080938"/>
          </a:xfrm>
        </p:spPr>
        <p:txBody>
          <a:bodyPr>
            <a:normAutofit fontScale="90000"/>
          </a:bodyPr>
          <a:lstStyle/>
          <a:p>
            <a:r>
              <a:rPr lang="en-GB" b="1" dirty="0">
                <a:solidFill>
                  <a:schemeClr val="bg1"/>
                </a:solidFill>
              </a:rPr>
              <a:t>AGENCIES RESPONSIBLE FOR IPR REGISTRATIONS: </a:t>
            </a:r>
            <a:r>
              <a:rPr lang="en-IN" b="1" dirty="0" smtClean="0">
                <a:solidFill>
                  <a:srgbClr val="FFFF00"/>
                </a:solidFill>
              </a:rPr>
              <a:t>International </a:t>
            </a:r>
            <a:r>
              <a:rPr lang="en-IN" b="1" dirty="0">
                <a:solidFill>
                  <a:srgbClr val="FFFF00"/>
                </a:solidFill>
              </a:rPr>
              <a:t>IPR Agencies</a:t>
            </a:r>
            <a:br>
              <a:rPr lang="en-IN" b="1" dirty="0">
                <a:solidFill>
                  <a:srgbClr val="FFFF00"/>
                </a:solidFill>
              </a:rPr>
            </a:br>
            <a:endParaRPr lang="en-IN" dirty="0"/>
          </a:p>
        </p:txBody>
      </p:sp>
      <p:sp>
        <p:nvSpPr>
          <p:cNvPr id="3" name="Content Placeholder 2"/>
          <p:cNvSpPr>
            <a:spLocks noGrp="1"/>
          </p:cNvSpPr>
          <p:nvPr>
            <p:ph idx="1"/>
          </p:nvPr>
        </p:nvSpPr>
        <p:spPr>
          <a:xfrm>
            <a:off x="612977" y="1446539"/>
            <a:ext cx="11296331" cy="5192800"/>
          </a:xfrm>
        </p:spPr>
        <p:txBody>
          <a:bodyPr>
            <a:noAutofit/>
          </a:bodyPr>
          <a:lstStyle/>
          <a:p>
            <a:pPr>
              <a:lnSpc>
                <a:spcPct val="120000"/>
              </a:lnSpc>
            </a:pPr>
            <a:r>
              <a:rPr lang="en-IN" sz="2400" b="1" dirty="0" smtClean="0">
                <a:solidFill>
                  <a:srgbClr val="FFFF00"/>
                </a:solidFill>
              </a:rPr>
              <a:t>International </a:t>
            </a:r>
            <a:r>
              <a:rPr lang="en-IN" sz="2400" b="1" dirty="0">
                <a:solidFill>
                  <a:srgbClr val="FFFF00"/>
                </a:solidFill>
              </a:rPr>
              <a:t>Trademark Association (INTA</a:t>
            </a:r>
            <a:r>
              <a:rPr lang="en-IN" sz="2400" b="1" dirty="0" smtClean="0">
                <a:solidFill>
                  <a:schemeClr val="bg1"/>
                </a:solidFill>
              </a:rPr>
              <a:t>): </a:t>
            </a:r>
            <a:r>
              <a:rPr lang="en-GB" sz="2400" dirty="0">
                <a:solidFill>
                  <a:schemeClr val="bg1"/>
                </a:solidFill>
              </a:rPr>
              <a:t>Its </a:t>
            </a:r>
            <a:r>
              <a:rPr lang="en-GB" sz="2400" dirty="0">
                <a:solidFill>
                  <a:srgbClr val="FFFF00"/>
                </a:solidFill>
              </a:rPr>
              <a:t>head quarter in New York City, </a:t>
            </a:r>
            <a:r>
              <a:rPr lang="en-GB" sz="2400" dirty="0">
                <a:solidFill>
                  <a:schemeClr val="bg1"/>
                </a:solidFill>
              </a:rPr>
              <a:t>INTA also has offices in </a:t>
            </a:r>
            <a:r>
              <a:rPr lang="en-GB" sz="2400" dirty="0">
                <a:solidFill>
                  <a:srgbClr val="FFFF00"/>
                </a:solidFill>
              </a:rPr>
              <a:t>Brussels, Shanghai and Washington DC and representative in Geneva and Mumbai. </a:t>
            </a:r>
            <a:endParaRPr lang="en-GB" sz="2400" dirty="0" smtClean="0">
              <a:solidFill>
                <a:srgbClr val="FFFF00"/>
              </a:solidFill>
            </a:endParaRPr>
          </a:p>
          <a:p>
            <a:pPr>
              <a:lnSpc>
                <a:spcPct val="120000"/>
              </a:lnSpc>
            </a:pPr>
            <a:r>
              <a:rPr lang="en-GB" sz="2400" dirty="0">
                <a:solidFill>
                  <a:srgbClr val="FFFF00"/>
                </a:solidFill>
              </a:rPr>
              <a:t>More than 4000 (Present 6500 member) companies and law firms more than 150 (Present 190 countries) countries belong to INTA</a:t>
            </a:r>
            <a:r>
              <a:rPr lang="en-GB" sz="2400" dirty="0">
                <a:solidFill>
                  <a:schemeClr val="bg1"/>
                </a:solidFill>
              </a:rPr>
              <a:t>, together with others interested in promoting trademarks. </a:t>
            </a:r>
            <a:r>
              <a:rPr lang="en-GB" sz="2400" dirty="0">
                <a:solidFill>
                  <a:srgbClr val="FFFF00"/>
                </a:solidFill>
              </a:rPr>
              <a:t>INTA members have collectively contributed almost US $ 12 trillion to global GDP </a:t>
            </a:r>
            <a:r>
              <a:rPr lang="en-GB" sz="2400" dirty="0" smtClean="0">
                <a:solidFill>
                  <a:srgbClr val="FFFF00"/>
                </a:solidFill>
              </a:rPr>
              <a:t>annually.</a:t>
            </a:r>
          </a:p>
          <a:p>
            <a:pPr>
              <a:lnSpc>
                <a:spcPct val="120000"/>
              </a:lnSpc>
            </a:pPr>
            <a:r>
              <a:rPr lang="en-GB" sz="2400" dirty="0" smtClean="0">
                <a:solidFill>
                  <a:schemeClr val="bg1"/>
                </a:solidFill>
              </a:rPr>
              <a:t>The </a:t>
            </a:r>
            <a:r>
              <a:rPr lang="en-GB" sz="2400" dirty="0">
                <a:solidFill>
                  <a:schemeClr val="bg1"/>
                </a:solidFill>
              </a:rPr>
              <a:t>INTA is formed to </a:t>
            </a:r>
            <a:r>
              <a:rPr lang="en-GB" sz="2400" dirty="0">
                <a:solidFill>
                  <a:srgbClr val="FFFF00"/>
                </a:solidFill>
              </a:rPr>
              <a:t>protect and promote the rights of trademark owners</a:t>
            </a:r>
            <a:r>
              <a:rPr lang="en-GB" sz="2400" dirty="0">
                <a:solidFill>
                  <a:schemeClr val="bg1"/>
                </a:solidFill>
              </a:rPr>
              <a:t>, to secure useful legislation (the process of making laws), and to give aid and encouragement to all efforts for the advancement and observance </a:t>
            </a:r>
            <a:r>
              <a:rPr lang="en-GB" sz="2400" dirty="0" smtClean="0">
                <a:solidFill>
                  <a:schemeClr val="bg1"/>
                </a:solidFill>
              </a:rPr>
              <a:t>of trademark </a:t>
            </a:r>
            <a:r>
              <a:rPr lang="en-GB" sz="2400" dirty="0">
                <a:solidFill>
                  <a:schemeClr val="bg1"/>
                </a:solidFill>
              </a:rPr>
              <a:t>rights.</a:t>
            </a:r>
            <a:br>
              <a:rPr lang="en-GB" sz="2400" dirty="0">
                <a:solidFill>
                  <a:schemeClr val="bg1"/>
                </a:solidFill>
              </a:rPr>
            </a:br>
            <a:r>
              <a:rPr lang="en-GB" sz="2400" dirty="0"/>
              <a:t/>
            </a:r>
            <a:br>
              <a:rPr lang="en-GB" sz="2400" dirty="0"/>
            </a:br>
            <a:r>
              <a:rPr lang="en-GB" sz="2400" dirty="0"/>
              <a:t/>
            </a:r>
            <a:br>
              <a:rPr lang="en-GB" sz="2400" dirty="0"/>
            </a:br>
            <a:r>
              <a:rPr lang="en-GB" sz="2400" dirty="0"/>
              <a:t/>
            </a:r>
            <a:br>
              <a:rPr lang="en-GB" sz="2400" dirty="0"/>
            </a:br>
            <a:r>
              <a:rPr lang="en-IN" sz="2400" dirty="0"/>
              <a:t/>
            </a:r>
            <a:br>
              <a:rPr lang="en-IN" sz="2400" dirty="0"/>
            </a:br>
            <a:r>
              <a:rPr lang="en-IN" sz="2400" dirty="0"/>
              <a:t/>
            </a:r>
            <a:br>
              <a:rPr lang="en-IN" sz="2400" dirty="0"/>
            </a:br>
            <a:r>
              <a:rPr lang="en-IN" sz="2400" dirty="0"/>
              <a:t/>
            </a:r>
            <a:br>
              <a:rPr lang="en-IN" sz="2400" dirty="0"/>
            </a:br>
            <a:r>
              <a:rPr lang="en-IN" sz="2400" dirty="0"/>
              <a:t/>
            </a:r>
            <a:br>
              <a:rPr lang="en-IN" sz="2400" dirty="0"/>
            </a:br>
            <a:endParaRPr lang="en-IN" sz="2400" dirty="0"/>
          </a:p>
        </p:txBody>
      </p:sp>
    </p:spTree>
    <p:extLst>
      <p:ext uri="{BB962C8B-B14F-4D97-AF65-F5344CB8AC3E}">
        <p14:creationId xmlns:p14="http://schemas.microsoft.com/office/powerpoint/2010/main" val="3575569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43" y="2694681"/>
            <a:ext cx="10352114" cy="3599316"/>
          </a:xfrm>
        </p:spPr>
        <p:txBody>
          <a:bodyPr>
            <a:noAutofit/>
          </a:bodyPr>
          <a:lstStyle/>
          <a:p>
            <a:pPr>
              <a:lnSpc>
                <a:spcPct val="100000"/>
              </a:lnSpc>
            </a:pPr>
            <a:r>
              <a:rPr lang="en-GB" sz="2800" b="1" dirty="0">
                <a:solidFill>
                  <a:srgbClr val="FFFF00"/>
                </a:solidFill>
              </a:rPr>
              <a:t>World Intellectual Property Organization (WIPO</a:t>
            </a:r>
            <a:r>
              <a:rPr lang="en-GB" sz="2800" b="1" dirty="0" smtClean="0">
                <a:solidFill>
                  <a:srgbClr val="FFFF00"/>
                </a:solidFill>
              </a:rPr>
              <a:t>): </a:t>
            </a:r>
            <a:r>
              <a:rPr lang="en-GB" sz="2800" dirty="0">
                <a:solidFill>
                  <a:schemeClr val="bg1"/>
                </a:solidFill>
              </a:rPr>
              <a:t>Around 193 nations are members of WIPO. Its headquarters in Geneva, Switzerland, </a:t>
            </a:r>
            <a:r>
              <a:rPr lang="en-GB" sz="2800" dirty="0" smtClean="0">
                <a:solidFill>
                  <a:schemeClr val="bg1"/>
                </a:solidFill>
              </a:rPr>
              <a:t>current Director General of WIPO </a:t>
            </a:r>
            <a:r>
              <a:rPr lang="en-GB" sz="2800" dirty="0">
                <a:solidFill>
                  <a:schemeClr val="bg1"/>
                </a:solidFill>
              </a:rPr>
              <a:t>is Daren Tang took charge on October 1, </a:t>
            </a:r>
            <a:r>
              <a:rPr lang="en-GB" sz="2800" dirty="0" smtClean="0">
                <a:solidFill>
                  <a:schemeClr val="bg1"/>
                </a:solidFill>
              </a:rPr>
              <a:t>2020.</a:t>
            </a:r>
          </a:p>
          <a:p>
            <a:pPr>
              <a:lnSpc>
                <a:spcPct val="100000"/>
              </a:lnSpc>
            </a:pPr>
            <a:r>
              <a:rPr lang="en-GB" sz="2800" dirty="0">
                <a:solidFill>
                  <a:srgbClr val="FFFF00"/>
                </a:solidFill>
              </a:rPr>
              <a:t>purposes are to promote intellectual property throughout the world and to administer 23 treaties (Present 26 treaties) dealing with intellectual property. </a:t>
            </a:r>
            <a:r>
              <a:rPr lang="en-GB" sz="2800" dirty="0"/>
              <a:t/>
            </a:r>
            <a:br>
              <a:rPr lang="en-GB" sz="2800" dirty="0"/>
            </a:br>
            <a:r>
              <a:rPr lang="en-GB" sz="2800" dirty="0"/>
              <a:t/>
            </a:r>
            <a:br>
              <a:rPr lang="en-GB" sz="2800" dirty="0"/>
            </a:br>
            <a:r>
              <a:rPr lang="en-GB" sz="2800" dirty="0"/>
              <a:t/>
            </a:r>
            <a:br>
              <a:rPr lang="en-GB" sz="2800" dirty="0"/>
            </a:br>
            <a:r>
              <a:rPr lang="en-GB" sz="2800" dirty="0"/>
              <a:t/>
            </a:r>
            <a:br>
              <a:rPr lang="en-GB" sz="2800" dirty="0"/>
            </a:br>
            <a:r>
              <a:rPr lang="en-GB" sz="2800" dirty="0"/>
              <a:t/>
            </a:r>
            <a:br>
              <a:rPr lang="en-GB" sz="2800" dirty="0"/>
            </a:br>
            <a:r>
              <a:rPr lang="en-GB" sz="2800" dirty="0"/>
              <a:t/>
            </a:r>
            <a:br>
              <a:rPr lang="en-GB" sz="2800" dirty="0"/>
            </a:br>
            <a:endParaRPr lang="en-IN" sz="2800" dirty="0"/>
          </a:p>
        </p:txBody>
      </p:sp>
      <p:sp>
        <p:nvSpPr>
          <p:cNvPr id="4" name="Title 1"/>
          <p:cNvSpPr>
            <a:spLocks noGrp="1"/>
          </p:cNvSpPr>
          <p:nvPr>
            <p:ph type="title"/>
          </p:nvPr>
        </p:nvSpPr>
        <p:spPr>
          <a:xfrm>
            <a:off x="680321" y="934278"/>
            <a:ext cx="9613861" cy="899888"/>
          </a:xfrm>
        </p:spPr>
        <p:txBody>
          <a:bodyPr>
            <a:normAutofit fontScale="90000"/>
          </a:bodyPr>
          <a:lstStyle/>
          <a:p>
            <a:r>
              <a:rPr lang="en-GB" b="1" dirty="0">
                <a:solidFill>
                  <a:schemeClr val="bg1"/>
                </a:solidFill>
              </a:rPr>
              <a:t>AGENCIES RESPONSIBLE FOR IPR REGISTRATIONS: </a:t>
            </a:r>
            <a:r>
              <a:rPr lang="en-IN" b="1" dirty="0" smtClean="0">
                <a:solidFill>
                  <a:srgbClr val="FFFF00"/>
                </a:solidFill>
              </a:rPr>
              <a:t>International </a:t>
            </a:r>
            <a:r>
              <a:rPr lang="en-IN" b="1" dirty="0">
                <a:solidFill>
                  <a:srgbClr val="FFFF00"/>
                </a:solidFill>
              </a:rPr>
              <a:t>IPR Agencies</a:t>
            </a:r>
            <a:br>
              <a:rPr lang="en-IN" b="1" dirty="0">
                <a:solidFill>
                  <a:srgbClr val="FFFF00"/>
                </a:solidFill>
              </a:rPr>
            </a:br>
            <a:endParaRPr lang="en-IN" dirty="0"/>
          </a:p>
        </p:txBody>
      </p:sp>
    </p:spTree>
    <p:extLst>
      <p:ext uri="{BB962C8B-B14F-4D97-AF65-F5344CB8AC3E}">
        <p14:creationId xmlns:p14="http://schemas.microsoft.com/office/powerpoint/2010/main" val="505145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spc="-10" dirty="0">
                <a:solidFill>
                  <a:schemeClr val="bg1"/>
                </a:solidFill>
              </a:rPr>
              <a:t>VALIDITY</a:t>
            </a:r>
            <a:r>
              <a:rPr lang="en-IN" b="1" spc="-55" dirty="0">
                <a:solidFill>
                  <a:schemeClr val="bg1"/>
                </a:solidFill>
              </a:rPr>
              <a:t> </a:t>
            </a:r>
            <a:r>
              <a:rPr lang="en-IN" b="1" dirty="0">
                <a:solidFill>
                  <a:schemeClr val="bg1"/>
                </a:solidFill>
              </a:rPr>
              <a:t>OF</a:t>
            </a:r>
            <a:r>
              <a:rPr lang="en-IN" b="1" spc="-55" dirty="0">
                <a:solidFill>
                  <a:schemeClr val="bg1"/>
                </a:solidFill>
              </a:rPr>
              <a:t> </a:t>
            </a:r>
            <a:r>
              <a:rPr lang="en-IN" b="1" spc="-25" dirty="0">
                <a:solidFill>
                  <a:schemeClr val="bg1"/>
                </a:solidFill>
              </a:rPr>
              <a:t>IPR</a:t>
            </a:r>
            <a:endParaRPr lang="en-IN" b="1" dirty="0">
              <a:solidFill>
                <a:schemeClr val="bg1"/>
              </a:solidFill>
            </a:endParaRPr>
          </a:p>
        </p:txBody>
      </p:sp>
      <p:graphicFrame>
        <p:nvGraphicFramePr>
          <p:cNvPr id="4" name="object 7"/>
          <p:cNvGraphicFramePr>
            <a:graphicFrameLocks noGrp="1"/>
          </p:cNvGraphicFramePr>
          <p:nvPr>
            <p:extLst>
              <p:ext uri="{D42A27DB-BD31-4B8C-83A1-F6EECF244321}">
                <p14:modId xmlns:p14="http://schemas.microsoft.com/office/powerpoint/2010/main" val="2890334410"/>
              </p:ext>
            </p:extLst>
          </p:nvPr>
        </p:nvGraphicFramePr>
        <p:xfrm>
          <a:off x="390948" y="1854434"/>
          <a:ext cx="10986431" cy="3844152"/>
        </p:xfrm>
        <a:graphic>
          <a:graphicData uri="http://schemas.openxmlformats.org/drawingml/2006/table">
            <a:tbl>
              <a:tblPr firstRow="1" bandRow="1">
                <a:tableStyleId>{284E427A-3D55-4303-BF80-6455036E1DE7}</a:tableStyleId>
              </a:tblPr>
              <a:tblGrid>
                <a:gridCol w="895784">
                  <a:extLst>
                    <a:ext uri="{9D8B030D-6E8A-4147-A177-3AD203B41FA5}">
                      <a16:colId xmlns:a16="http://schemas.microsoft.com/office/drawing/2014/main" val="20000"/>
                    </a:ext>
                  </a:extLst>
                </a:gridCol>
                <a:gridCol w="1930512">
                  <a:extLst>
                    <a:ext uri="{9D8B030D-6E8A-4147-A177-3AD203B41FA5}">
                      <a16:colId xmlns:a16="http://schemas.microsoft.com/office/drawing/2014/main" val="20001"/>
                    </a:ext>
                  </a:extLst>
                </a:gridCol>
                <a:gridCol w="1549641">
                  <a:extLst>
                    <a:ext uri="{9D8B030D-6E8A-4147-A177-3AD203B41FA5}">
                      <a16:colId xmlns:a16="http://schemas.microsoft.com/office/drawing/2014/main" val="20002"/>
                    </a:ext>
                  </a:extLst>
                </a:gridCol>
                <a:gridCol w="1945225">
                  <a:extLst>
                    <a:ext uri="{9D8B030D-6E8A-4147-A177-3AD203B41FA5}">
                      <a16:colId xmlns:a16="http://schemas.microsoft.com/office/drawing/2014/main" val="20003"/>
                    </a:ext>
                  </a:extLst>
                </a:gridCol>
                <a:gridCol w="4665269">
                  <a:extLst>
                    <a:ext uri="{9D8B030D-6E8A-4147-A177-3AD203B41FA5}">
                      <a16:colId xmlns:a16="http://schemas.microsoft.com/office/drawing/2014/main" val="20004"/>
                    </a:ext>
                  </a:extLst>
                </a:gridCol>
              </a:tblGrid>
              <a:tr h="611031">
                <a:tc>
                  <a:txBody>
                    <a:bodyPr/>
                    <a:lstStyle/>
                    <a:p>
                      <a:pPr marL="90170">
                        <a:lnSpc>
                          <a:spcPct val="100000"/>
                        </a:lnSpc>
                        <a:spcBef>
                          <a:spcPts val="315"/>
                        </a:spcBef>
                      </a:pPr>
                      <a:r>
                        <a:rPr sz="1800" spc="-25" dirty="0"/>
                        <a:t>SI</a:t>
                      </a:r>
                      <a:endParaRPr sz="1800"/>
                    </a:p>
                    <a:p>
                      <a:pPr marL="90170">
                        <a:lnSpc>
                          <a:spcPct val="100000"/>
                        </a:lnSpc>
                      </a:pPr>
                      <a:r>
                        <a:rPr sz="1800" spc="-25" dirty="0"/>
                        <a:t>No.</a:t>
                      </a:r>
                      <a:endParaRPr sz="1800">
                        <a:latin typeface="Arial"/>
                        <a:cs typeface="Arial"/>
                      </a:endParaRPr>
                    </a:p>
                  </a:txBody>
                  <a:tcPr marL="0" marR="0" marT="40005" marB="0"/>
                </a:tc>
                <a:tc>
                  <a:txBody>
                    <a:bodyPr/>
                    <a:lstStyle/>
                    <a:p>
                      <a:pPr marL="89535">
                        <a:lnSpc>
                          <a:spcPct val="100000"/>
                        </a:lnSpc>
                        <a:spcBef>
                          <a:spcPts val="315"/>
                        </a:spcBef>
                      </a:pPr>
                      <a:r>
                        <a:rPr sz="1800" spc="-25" dirty="0"/>
                        <a:t>IPR</a:t>
                      </a:r>
                      <a:endParaRPr sz="1800">
                        <a:latin typeface="Arial"/>
                        <a:cs typeface="Arial"/>
                      </a:endParaRPr>
                    </a:p>
                  </a:txBody>
                  <a:tcPr marL="0" marR="0" marT="40005" marB="0"/>
                </a:tc>
                <a:tc>
                  <a:txBody>
                    <a:bodyPr/>
                    <a:lstStyle/>
                    <a:p>
                      <a:pPr marL="91440" marR="101600">
                        <a:lnSpc>
                          <a:spcPct val="100000"/>
                        </a:lnSpc>
                        <a:spcBef>
                          <a:spcPts val="315"/>
                        </a:spcBef>
                      </a:pPr>
                      <a:r>
                        <a:rPr sz="1800" spc="-10" dirty="0"/>
                        <a:t>Maximum Protection</a:t>
                      </a:r>
                      <a:endParaRPr sz="1800">
                        <a:latin typeface="Arial"/>
                        <a:cs typeface="Arial"/>
                      </a:endParaRPr>
                    </a:p>
                  </a:txBody>
                  <a:tcPr marL="0" marR="0" marT="40005" marB="0"/>
                </a:tc>
                <a:tc>
                  <a:txBody>
                    <a:bodyPr/>
                    <a:lstStyle/>
                    <a:p>
                      <a:pPr marL="90805">
                        <a:lnSpc>
                          <a:spcPct val="100000"/>
                        </a:lnSpc>
                        <a:spcBef>
                          <a:spcPts val="315"/>
                        </a:spcBef>
                      </a:pPr>
                      <a:r>
                        <a:rPr sz="1800" spc="-10" dirty="0"/>
                        <a:t>Renewal</a:t>
                      </a:r>
                      <a:endParaRPr sz="1800">
                        <a:latin typeface="Arial"/>
                        <a:cs typeface="Arial"/>
                      </a:endParaRPr>
                    </a:p>
                  </a:txBody>
                  <a:tcPr marL="0" marR="0" marT="40005" marB="0"/>
                </a:tc>
                <a:tc>
                  <a:txBody>
                    <a:bodyPr/>
                    <a:lstStyle/>
                    <a:p>
                      <a:pPr marL="90170">
                        <a:lnSpc>
                          <a:spcPct val="100000"/>
                        </a:lnSpc>
                        <a:spcBef>
                          <a:spcPts val="315"/>
                        </a:spcBef>
                      </a:pPr>
                      <a:r>
                        <a:rPr sz="1800" spc="-10" dirty="0"/>
                        <a:t>Act/Rule</a:t>
                      </a:r>
                      <a:endParaRPr sz="1800" dirty="0">
                        <a:latin typeface="Arial"/>
                        <a:cs typeface="Arial"/>
                      </a:endParaRPr>
                    </a:p>
                  </a:txBody>
                  <a:tcPr marL="0" marR="0" marT="40005" marB="0"/>
                </a:tc>
                <a:extLst>
                  <a:ext uri="{0D108BD9-81ED-4DB2-BD59-A6C34878D82A}">
                    <a16:rowId xmlns:a16="http://schemas.microsoft.com/office/drawing/2014/main" val="10000"/>
                  </a:ext>
                </a:extLst>
              </a:tr>
              <a:tr h="646675">
                <a:tc>
                  <a:txBody>
                    <a:bodyPr/>
                    <a:lstStyle/>
                    <a:p>
                      <a:pPr marL="90170">
                        <a:lnSpc>
                          <a:spcPct val="100000"/>
                        </a:lnSpc>
                        <a:spcBef>
                          <a:spcPts val="315"/>
                        </a:spcBef>
                      </a:pPr>
                      <a:r>
                        <a:rPr sz="1800" spc="-50" dirty="0"/>
                        <a:t>1</a:t>
                      </a:r>
                      <a:endParaRPr sz="1800">
                        <a:latin typeface="Arial"/>
                        <a:cs typeface="Arial"/>
                      </a:endParaRPr>
                    </a:p>
                  </a:txBody>
                  <a:tcPr marL="0" marR="0" marT="40005" marB="0"/>
                </a:tc>
                <a:tc>
                  <a:txBody>
                    <a:bodyPr/>
                    <a:lstStyle/>
                    <a:p>
                      <a:pPr marL="89535">
                        <a:lnSpc>
                          <a:spcPct val="100000"/>
                        </a:lnSpc>
                        <a:spcBef>
                          <a:spcPts val="315"/>
                        </a:spcBef>
                      </a:pPr>
                      <a:r>
                        <a:rPr sz="1800" spc="-10" dirty="0"/>
                        <a:t>Patent</a:t>
                      </a:r>
                      <a:endParaRPr sz="1800" b="1" dirty="0">
                        <a:solidFill>
                          <a:schemeClr val="bg1"/>
                        </a:solidFill>
                        <a:latin typeface="Arial"/>
                        <a:cs typeface="Arial"/>
                      </a:endParaRPr>
                    </a:p>
                  </a:txBody>
                  <a:tcPr marL="0" marR="0" marT="40005" marB="0"/>
                </a:tc>
                <a:tc>
                  <a:txBody>
                    <a:bodyPr/>
                    <a:lstStyle/>
                    <a:p>
                      <a:pPr marL="91440">
                        <a:lnSpc>
                          <a:spcPct val="100000"/>
                        </a:lnSpc>
                        <a:spcBef>
                          <a:spcPts val="315"/>
                        </a:spcBef>
                      </a:pPr>
                      <a:r>
                        <a:rPr sz="1800" dirty="0"/>
                        <a:t>20</a:t>
                      </a:r>
                      <a:r>
                        <a:rPr sz="1800" spc="-45" dirty="0"/>
                        <a:t> </a:t>
                      </a:r>
                      <a:r>
                        <a:rPr sz="1800" spc="-25" dirty="0"/>
                        <a:t>Yrs</a:t>
                      </a:r>
                      <a:endParaRPr sz="1800" b="1" dirty="0">
                        <a:solidFill>
                          <a:schemeClr val="bg1"/>
                        </a:solidFill>
                        <a:latin typeface="Arial"/>
                        <a:cs typeface="Arial"/>
                      </a:endParaRPr>
                    </a:p>
                  </a:txBody>
                  <a:tcPr marL="0" marR="0" marT="40005" marB="0"/>
                </a:tc>
                <a:tc>
                  <a:txBody>
                    <a:bodyPr/>
                    <a:lstStyle/>
                    <a:p>
                      <a:pPr marL="90805" marR="244475">
                        <a:lnSpc>
                          <a:spcPct val="100000"/>
                        </a:lnSpc>
                        <a:spcBef>
                          <a:spcPts val="315"/>
                        </a:spcBef>
                      </a:pPr>
                      <a:r>
                        <a:rPr sz="1800" dirty="0"/>
                        <a:t>*Every</a:t>
                      </a:r>
                      <a:r>
                        <a:rPr sz="1800" spc="-75" dirty="0"/>
                        <a:t> </a:t>
                      </a:r>
                      <a:r>
                        <a:rPr sz="1800" spc="-20" dirty="0"/>
                        <a:t>year </a:t>
                      </a:r>
                      <a:r>
                        <a:rPr sz="1800" spc="-10" dirty="0"/>
                        <a:t>(mandatory)</a:t>
                      </a:r>
                      <a:endParaRPr sz="1800" b="1">
                        <a:solidFill>
                          <a:schemeClr val="bg1"/>
                        </a:solidFill>
                        <a:latin typeface="Arial"/>
                        <a:cs typeface="Arial"/>
                      </a:endParaRPr>
                    </a:p>
                  </a:txBody>
                  <a:tcPr marL="0" marR="0" marT="40005" marB="0"/>
                </a:tc>
                <a:tc>
                  <a:txBody>
                    <a:bodyPr/>
                    <a:lstStyle/>
                    <a:p>
                      <a:pPr marL="90170" marR="280670">
                        <a:lnSpc>
                          <a:spcPct val="100000"/>
                        </a:lnSpc>
                        <a:spcBef>
                          <a:spcPts val="315"/>
                        </a:spcBef>
                      </a:pPr>
                      <a:r>
                        <a:rPr sz="1800" dirty="0"/>
                        <a:t>The</a:t>
                      </a:r>
                      <a:r>
                        <a:rPr sz="1800" spc="-65" dirty="0"/>
                        <a:t> </a:t>
                      </a:r>
                      <a:r>
                        <a:rPr sz="1800" spc="-10" dirty="0"/>
                        <a:t>Patents</a:t>
                      </a:r>
                      <a:r>
                        <a:rPr sz="1800" spc="-95" dirty="0"/>
                        <a:t> </a:t>
                      </a:r>
                      <a:r>
                        <a:rPr sz="1800" spc="-10" dirty="0"/>
                        <a:t>Act,1970</a:t>
                      </a:r>
                      <a:r>
                        <a:rPr sz="1800" spc="-60" dirty="0"/>
                        <a:t> </a:t>
                      </a:r>
                      <a:r>
                        <a:rPr sz="1800" dirty="0"/>
                        <a:t>Amended</a:t>
                      </a:r>
                      <a:r>
                        <a:rPr sz="1800" spc="-15" dirty="0"/>
                        <a:t> </a:t>
                      </a:r>
                      <a:r>
                        <a:rPr sz="1800" spc="-25" dirty="0"/>
                        <a:t>in </a:t>
                      </a:r>
                      <a:r>
                        <a:rPr sz="1800" spc="-20" dirty="0"/>
                        <a:t>2005</a:t>
                      </a:r>
                      <a:endParaRPr sz="1800" b="1">
                        <a:solidFill>
                          <a:schemeClr val="bg1"/>
                        </a:solidFill>
                        <a:latin typeface="Arial"/>
                        <a:cs typeface="Arial"/>
                      </a:endParaRPr>
                    </a:p>
                  </a:txBody>
                  <a:tcPr marL="0" marR="0" marT="40005" marB="0"/>
                </a:tc>
                <a:extLst>
                  <a:ext uri="{0D108BD9-81ED-4DB2-BD59-A6C34878D82A}">
                    <a16:rowId xmlns:a16="http://schemas.microsoft.com/office/drawing/2014/main" val="10001"/>
                  </a:ext>
                </a:extLst>
              </a:tr>
              <a:tr h="527863">
                <a:tc>
                  <a:txBody>
                    <a:bodyPr/>
                    <a:lstStyle/>
                    <a:p>
                      <a:pPr marL="90170">
                        <a:lnSpc>
                          <a:spcPct val="100000"/>
                        </a:lnSpc>
                        <a:spcBef>
                          <a:spcPts val="320"/>
                        </a:spcBef>
                      </a:pPr>
                      <a:r>
                        <a:rPr sz="1800" spc="-50" dirty="0"/>
                        <a:t>2</a:t>
                      </a:r>
                      <a:endParaRPr sz="1800">
                        <a:latin typeface="Arial"/>
                        <a:cs typeface="Arial"/>
                      </a:endParaRPr>
                    </a:p>
                  </a:txBody>
                  <a:tcPr marL="0" marR="0" marT="40640" marB="0"/>
                </a:tc>
                <a:tc>
                  <a:txBody>
                    <a:bodyPr/>
                    <a:lstStyle/>
                    <a:p>
                      <a:pPr marL="89535">
                        <a:lnSpc>
                          <a:spcPct val="100000"/>
                        </a:lnSpc>
                        <a:spcBef>
                          <a:spcPts val="320"/>
                        </a:spcBef>
                      </a:pPr>
                      <a:r>
                        <a:rPr sz="1800" spc="-20" dirty="0"/>
                        <a:t>Trade</a:t>
                      </a:r>
                      <a:r>
                        <a:rPr sz="1800" spc="-55" dirty="0"/>
                        <a:t> </a:t>
                      </a:r>
                      <a:r>
                        <a:rPr sz="1800" spc="-20" dirty="0"/>
                        <a:t>Mark</a:t>
                      </a:r>
                      <a:endParaRPr sz="1800" b="1">
                        <a:solidFill>
                          <a:schemeClr val="bg1"/>
                        </a:solidFill>
                        <a:latin typeface="Arial"/>
                        <a:cs typeface="Arial"/>
                      </a:endParaRPr>
                    </a:p>
                  </a:txBody>
                  <a:tcPr marL="0" marR="0" marT="40640" marB="0"/>
                </a:tc>
                <a:tc>
                  <a:txBody>
                    <a:bodyPr/>
                    <a:lstStyle/>
                    <a:p>
                      <a:pPr marL="91440">
                        <a:lnSpc>
                          <a:spcPct val="100000"/>
                        </a:lnSpc>
                        <a:spcBef>
                          <a:spcPts val="320"/>
                        </a:spcBef>
                      </a:pPr>
                      <a:r>
                        <a:rPr sz="1800" dirty="0"/>
                        <a:t>Life</a:t>
                      </a:r>
                      <a:r>
                        <a:rPr sz="1800" spc="-50" dirty="0"/>
                        <a:t> </a:t>
                      </a:r>
                      <a:r>
                        <a:rPr sz="1800" spc="-20" dirty="0"/>
                        <a:t>long</a:t>
                      </a:r>
                      <a:endParaRPr sz="1800" b="1" dirty="0">
                        <a:solidFill>
                          <a:schemeClr val="bg1"/>
                        </a:solidFill>
                        <a:latin typeface="Arial"/>
                        <a:cs typeface="Arial"/>
                      </a:endParaRPr>
                    </a:p>
                  </a:txBody>
                  <a:tcPr marL="0" marR="0" marT="40640" marB="0"/>
                </a:tc>
                <a:tc>
                  <a:txBody>
                    <a:bodyPr/>
                    <a:lstStyle/>
                    <a:p>
                      <a:pPr marL="90805">
                        <a:lnSpc>
                          <a:spcPct val="100000"/>
                        </a:lnSpc>
                        <a:spcBef>
                          <a:spcPts val="320"/>
                        </a:spcBef>
                      </a:pPr>
                      <a:r>
                        <a:rPr sz="1800" dirty="0"/>
                        <a:t>After</a:t>
                      </a:r>
                      <a:r>
                        <a:rPr sz="1800" spc="-40" dirty="0"/>
                        <a:t> </a:t>
                      </a:r>
                      <a:r>
                        <a:rPr sz="1800" spc="-20" dirty="0"/>
                        <a:t>10yrs</a:t>
                      </a:r>
                      <a:endParaRPr sz="1800" b="1" dirty="0">
                        <a:solidFill>
                          <a:schemeClr val="bg1"/>
                        </a:solidFill>
                        <a:latin typeface="Arial"/>
                        <a:cs typeface="Arial"/>
                      </a:endParaRPr>
                    </a:p>
                  </a:txBody>
                  <a:tcPr marL="0" marR="0" marT="40640" marB="0"/>
                </a:tc>
                <a:tc>
                  <a:txBody>
                    <a:bodyPr/>
                    <a:lstStyle/>
                    <a:p>
                      <a:pPr marL="90170" marR="982344">
                        <a:lnSpc>
                          <a:spcPct val="100000"/>
                        </a:lnSpc>
                        <a:spcBef>
                          <a:spcPts val="320"/>
                        </a:spcBef>
                      </a:pPr>
                      <a:r>
                        <a:rPr sz="1800" dirty="0"/>
                        <a:t>The</a:t>
                      </a:r>
                      <a:r>
                        <a:rPr sz="1800" spc="-65" dirty="0"/>
                        <a:t> </a:t>
                      </a:r>
                      <a:r>
                        <a:rPr sz="1800" spc="-20" dirty="0"/>
                        <a:t>Trade</a:t>
                      </a:r>
                      <a:r>
                        <a:rPr sz="1800" spc="-65" dirty="0"/>
                        <a:t> </a:t>
                      </a:r>
                      <a:r>
                        <a:rPr sz="1800" dirty="0"/>
                        <a:t>Marks</a:t>
                      </a:r>
                      <a:r>
                        <a:rPr sz="1800" spc="-80" dirty="0"/>
                        <a:t> </a:t>
                      </a:r>
                      <a:r>
                        <a:rPr sz="1800" dirty="0"/>
                        <a:t>Act,</a:t>
                      </a:r>
                      <a:r>
                        <a:rPr sz="1800" spc="-10" dirty="0"/>
                        <a:t> </a:t>
                      </a:r>
                      <a:r>
                        <a:rPr sz="1800" spc="-20" dirty="0"/>
                        <a:t>1999 </a:t>
                      </a:r>
                      <a:r>
                        <a:rPr sz="1800" dirty="0"/>
                        <a:t>Amended</a:t>
                      </a:r>
                      <a:r>
                        <a:rPr sz="1800" spc="-25" dirty="0"/>
                        <a:t> </a:t>
                      </a:r>
                      <a:r>
                        <a:rPr sz="1800" dirty="0"/>
                        <a:t>in</a:t>
                      </a:r>
                      <a:r>
                        <a:rPr sz="1800" spc="-65" dirty="0"/>
                        <a:t> </a:t>
                      </a:r>
                      <a:r>
                        <a:rPr sz="1800" spc="-20" dirty="0"/>
                        <a:t>2010</a:t>
                      </a:r>
                      <a:endParaRPr sz="1800" b="1">
                        <a:solidFill>
                          <a:schemeClr val="bg1"/>
                        </a:solidFill>
                        <a:latin typeface="Arial"/>
                        <a:cs typeface="Arial"/>
                      </a:endParaRPr>
                    </a:p>
                  </a:txBody>
                  <a:tcPr marL="0" marR="0" marT="40640" marB="0"/>
                </a:tc>
                <a:extLst>
                  <a:ext uri="{0D108BD9-81ED-4DB2-BD59-A6C34878D82A}">
                    <a16:rowId xmlns:a16="http://schemas.microsoft.com/office/drawing/2014/main" val="10002"/>
                  </a:ext>
                </a:extLst>
              </a:tr>
              <a:tr h="739460">
                <a:tc>
                  <a:txBody>
                    <a:bodyPr/>
                    <a:lstStyle/>
                    <a:p>
                      <a:pPr marL="90170">
                        <a:lnSpc>
                          <a:spcPct val="100000"/>
                        </a:lnSpc>
                        <a:spcBef>
                          <a:spcPts val="320"/>
                        </a:spcBef>
                      </a:pPr>
                      <a:r>
                        <a:rPr sz="1800" spc="-50" dirty="0"/>
                        <a:t>3</a:t>
                      </a:r>
                      <a:endParaRPr sz="1800">
                        <a:latin typeface="Arial"/>
                        <a:cs typeface="Arial"/>
                      </a:endParaRPr>
                    </a:p>
                  </a:txBody>
                  <a:tcPr marL="0" marR="0" marT="40640" marB="0"/>
                </a:tc>
                <a:tc>
                  <a:txBody>
                    <a:bodyPr/>
                    <a:lstStyle/>
                    <a:p>
                      <a:pPr marL="89535">
                        <a:lnSpc>
                          <a:spcPct val="100000"/>
                        </a:lnSpc>
                        <a:spcBef>
                          <a:spcPts val="320"/>
                        </a:spcBef>
                      </a:pPr>
                      <a:r>
                        <a:rPr sz="1800" spc="-10" dirty="0"/>
                        <a:t>Design</a:t>
                      </a:r>
                      <a:endParaRPr sz="1800" b="1">
                        <a:solidFill>
                          <a:schemeClr val="bg1"/>
                        </a:solidFill>
                        <a:latin typeface="Arial"/>
                        <a:cs typeface="Arial"/>
                      </a:endParaRPr>
                    </a:p>
                  </a:txBody>
                  <a:tcPr marL="0" marR="0" marT="40640" marB="0"/>
                </a:tc>
                <a:tc>
                  <a:txBody>
                    <a:bodyPr/>
                    <a:lstStyle/>
                    <a:p>
                      <a:pPr marL="91440">
                        <a:lnSpc>
                          <a:spcPct val="100000"/>
                        </a:lnSpc>
                        <a:spcBef>
                          <a:spcPts val="320"/>
                        </a:spcBef>
                      </a:pPr>
                      <a:r>
                        <a:rPr sz="1800" dirty="0"/>
                        <a:t>15</a:t>
                      </a:r>
                      <a:r>
                        <a:rPr sz="1800" spc="-45" dirty="0"/>
                        <a:t> </a:t>
                      </a:r>
                      <a:r>
                        <a:rPr sz="1800" spc="-25" dirty="0"/>
                        <a:t>Yrs</a:t>
                      </a:r>
                      <a:endParaRPr sz="1800" b="1">
                        <a:solidFill>
                          <a:schemeClr val="bg1"/>
                        </a:solidFill>
                        <a:latin typeface="Arial"/>
                        <a:cs typeface="Arial"/>
                      </a:endParaRPr>
                    </a:p>
                  </a:txBody>
                  <a:tcPr marL="0" marR="0" marT="40640" marB="0"/>
                </a:tc>
                <a:tc>
                  <a:txBody>
                    <a:bodyPr/>
                    <a:lstStyle/>
                    <a:p>
                      <a:pPr marL="90805" marR="243204">
                        <a:lnSpc>
                          <a:spcPct val="100000"/>
                        </a:lnSpc>
                        <a:spcBef>
                          <a:spcPts val="320"/>
                        </a:spcBef>
                      </a:pPr>
                      <a:r>
                        <a:rPr sz="1800" dirty="0"/>
                        <a:t>After</a:t>
                      </a:r>
                      <a:r>
                        <a:rPr sz="1800" spc="-40" dirty="0"/>
                        <a:t> </a:t>
                      </a:r>
                      <a:r>
                        <a:rPr sz="1800" spc="-35" dirty="0"/>
                        <a:t>10 </a:t>
                      </a:r>
                      <a:r>
                        <a:rPr sz="1800" dirty="0"/>
                        <a:t>years</a:t>
                      </a:r>
                      <a:r>
                        <a:rPr sz="1800" spc="-65" dirty="0"/>
                        <a:t> </a:t>
                      </a:r>
                      <a:r>
                        <a:rPr sz="1800" spc="-25" dirty="0"/>
                        <a:t>for </a:t>
                      </a:r>
                      <a:r>
                        <a:rPr sz="1800" dirty="0"/>
                        <a:t>next</a:t>
                      </a:r>
                      <a:r>
                        <a:rPr sz="1800" spc="-25" dirty="0"/>
                        <a:t> </a:t>
                      </a:r>
                      <a:r>
                        <a:rPr sz="1800" dirty="0"/>
                        <a:t>5</a:t>
                      </a:r>
                      <a:r>
                        <a:rPr sz="1800" spc="-20" dirty="0"/>
                        <a:t> </a:t>
                      </a:r>
                      <a:r>
                        <a:rPr sz="1800" spc="-10" dirty="0"/>
                        <a:t>years</a:t>
                      </a:r>
                      <a:endParaRPr sz="1800" b="1" dirty="0">
                        <a:solidFill>
                          <a:schemeClr val="bg1"/>
                        </a:solidFill>
                        <a:latin typeface="Arial"/>
                        <a:cs typeface="Arial"/>
                      </a:endParaRPr>
                    </a:p>
                  </a:txBody>
                  <a:tcPr marL="0" marR="0" marT="40640" marB="0"/>
                </a:tc>
                <a:tc>
                  <a:txBody>
                    <a:bodyPr/>
                    <a:lstStyle/>
                    <a:p>
                      <a:pPr marL="90170" marR="331470">
                        <a:lnSpc>
                          <a:spcPct val="100000"/>
                        </a:lnSpc>
                        <a:spcBef>
                          <a:spcPts val="320"/>
                        </a:spcBef>
                      </a:pPr>
                      <a:r>
                        <a:rPr sz="1800" dirty="0"/>
                        <a:t>The</a:t>
                      </a:r>
                      <a:r>
                        <a:rPr sz="1800" spc="-40" dirty="0"/>
                        <a:t> </a:t>
                      </a:r>
                      <a:r>
                        <a:rPr sz="1800" spc="-10" dirty="0"/>
                        <a:t>Designs</a:t>
                      </a:r>
                      <a:r>
                        <a:rPr sz="1800" spc="-85" dirty="0"/>
                        <a:t> </a:t>
                      </a:r>
                      <a:r>
                        <a:rPr sz="1800" dirty="0"/>
                        <a:t>Act,</a:t>
                      </a:r>
                      <a:r>
                        <a:rPr sz="1800" spc="30" dirty="0"/>
                        <a:t> </a:t>
                      </a:r>
                      <a:r>
                        <a:rPr sz="1800" dirty="0"/>
                        <a:t>2000</a:t>
                      </a:r>
                      <a:r>
                        <a:rPr sz="1800" spc="-35" dirty="0"/>
                        <a:t> </a:t>
                      </a:r>
                      <a:r>
                        <a:rPr sz="1800" dirty="0"/>
                        <a:t>&amp;</a:t>
                      </a:r>
                      <a:r>
                        <a:rPr sz="1800" spc="-30" dirty="0"/>
                        <a:t> </a:t>
                      </a:r>
                      <a:r>
                        <a:rPr sz="1800" spc="-10" dirty="0"/>
                        <a:t>Designs </a:t>
                      </a:r>
                      <a:r>
                        <a:rPr sz="1800" dirty="0"/>
                        <a:t>(Amendment)</a:t>
                      </a:r>
                      <a:r>
                        <a:rPr sz="1800" spc="-45" dirty="0"/>
                        <a:t> </a:t>
                      </a:r>
                      <a:r>
                        <a:rPr sz="1800" dirty="0"/>
                        <a:t>Rules,</a:t>
                      </a:r>
                      <a:r>
                        <a:rPr sz="1800" spc="-105" dirty="0"/>
                        <a:t> </a:t>
                      </a:r>
                      <a:r>
                        <a:rPr sz="1800" spc="-20" dirty="0"/>
                        <a:t>2014</a:t>
                      </a:r>
                      <a:endParaRPr sz="1800" b="1">
                        <a:solidFill>
                          <a:schemeClr val="bg1"/>
                        </a:solidFill>
                        <a:latin typeface="Arial"/>
                        <a:cs typeface="Arial"/>
                      </a:endParaRPr>
                    </a:p>
                  </a:txBody>
                  <a:tcPr marL="0" marR="0" marT="40640" marB="0"/>
                </a:tc>
                <a:extLst>
                  <a:ext uri="{0D108BD9-81ED-4DB2-BD59-A6C34878D82A}">
                    <a16:rowId xmlns:a16="http://schemas.microsoft.com/office/drawing/2014/main" val="10003"/>
                  </a:ext>
                </a:extLst>
              </a:tr>
              <a:tr h="517679">
                <a:tc>
                  <a:txBody>
                    <a:bodyPr/>
                    <a:lstStyle/>
                    <a:p>
                      <a:pPr marL="90170">
                        <a:lnSpc>
                          <a:spcPct val="100000"/>
                        </a:lnSpc>
                        <a:spcBef>
                          <a:spcPts val="320"/>
                        </a:spcBef>
                      </a:pPr>
                      <a:r>
                        <a:rPr sz="1800" spc="-50" dirty="0"/>
                        <a:t>4</a:t>
                      </a:r>
                      <a:endParaRPr sz="1800">
                        <a:latin typeface="Arial"/>
                        <a:cs typeface="Arial"/>
                      </a:endParaRPr>
                    </a:p>
                  </a:txBody>
                  <a:tcPr marL="0" marR="0" marT="40640" marB="0"/>
                </a:tc>
                <a:tc>
                  <a:txBody>
                    <a:bodyPr/>
                    <a:lstStyle/>
                    <a:p>
                      <a:pPr marL="89535">
                        <a:lnSpc>
                          <a:spcPct val="100000"/>
                        </a:lnSpc>
                        <a:spcBef>
                          <a:spcPts val="320"/>
                        </a:spcBef>
                      </a:pPr>
                      <a:r>
                        <a:rPr sz="1800" spc="-10" dirty="0"/>
                        <a:t>Copyright</a:t>
                      </a:r>
                      <a:endParaRPr sz="1800" b="1">
                        <a:solidFill>
                          <a:schemeClr val="bg1"/>
                        </a:solidFill>
                        <a:latin typeface="Arial"/>
                        <a:cs typeface="Arial"/>
                      </a:endParaRPr>
                    </a:p>
                  </a:txBody>
                  <a:tcPr marL="0" marR="0" marT="40640" marB="0"/>
                </a:tc>
                <a:tc>
                  <a:txBody>
                    <a:bodyPr/>
                    <a:lstStyle/>
                    <a:p>
                      <a:pPr marL="91440">
                        <a:lnSpc>
                          <a:spcPct val="100000"/>
                        </a:lnSpc>
                        <a:spcBef>
                          <a:spcPts val="320"/>
                        </a:spcBef>
                      </a:pPr>
                      <a:r>
                        <a:rPr sz="1800" dirty="0"/>
                        <a:t>60</a:t>
                      </a:r>
                      <a:r>
                        <a:rPr sz="1800" spc="-10" dirty="0"/>
                        <a:t> years</a:t>
                      </a:r>
                      <a:endParaRPr sz="1800" b="1">
                        <a:solidFill>
                          <a:schemeClr val="bg1"/>
                        </a:solidFill>
                        <a:latin typeface="Arial"/>
                        <a:cs typeface="Arial"/>
                      </a:endParaRPr>
                    </a:p>
                  </a:txBody>
                  <a:tcPr marL="0" marR="0" marT="40640" marB="0"/>
                </a:tc>
                <a:tc>
                  <a:txBody>
                    <a:bodyPr/>
                    <a:lstStyle/>
                    <a:p>
                      <a:pPr marL="90805">
                        <a:lnSpc>
                          <a:spcPct val="100000"/>
                        </a:lnSpc>
                        <a:spcBef>
                          <a:spcPts val="320"/>
                        </a:spcBef>
                      </a:pPr>
                      <a:r>
                        <a:rPr sz="1800" dirty="0"/>
                        <a:t>Not</a:t>
                      </a:r>
                      <a:r>
                        <a:rPr sz="1800" spc="-35" dirty="0"/>
                        <a:t> </a:t>
                      </a:r>
                      <a:r>
                        <a:rPr sz="1800" spc="-10" dirty="0"/>
                        <a:t>require</a:t>
                      </a:r>
                      <a:endParaRPr sz="1800" b="1" dirty="0">
                        <a:solidFill>
                          <a:schemeClr val="bg1"/>
                        </a:solidFill>
                        <a:latin typeface="Arial"/>
                        <a:cs typeface="Arial"/>
                      </a:endParaRPr>
                    </a:p>
                  </a:txBody>
                  <a:tcPr marL="0" marR="0" marT="40640" marB="0"/>
                </a:tc>
                <a:tc>
                  <a:txBody>
                    <a:bodyPr/>
                    <a:lstStyle/>
                    <a:p>
                      <a:pPr marL="90170" marR="241300">
                        <a:lnSpc>
                          <a:spcPct val="100000"/>
                        </a:lnSpc>
                        <a:spcBef>
                          <a:spcPts val="320"/>
                        </a:spcBef>
                      </a:pPr>
                      <a:r>
                        <a:rPr sz="1800" dirty="0"/>
                        <a:t>The</a:t>
                      </a:r>
                      <a:r>
                        <a:rPr sz="1800" spc="-65" dirty="0"/>
                        <a:t> </a:t>
                      </a:r>
                      <a:r>
                        <a:rPr sz="1800" dirty="0"/>
                        <a:t>Copyright</a:t>
                      </a:r>
                      <a:r>
                        <a:rPr sz="1800" spc="-60" dirty="0"/>
                        <a:t> </a:t>
                      </a:r>
                      <a:r>
                        <a:rPr sz="1800" dirty="0"/>
                        <a:t>Act,</a:t>
                      </a:r>
                      <a:r>
                        <a:rPr sz="1800" spc="-5" dirty="0"/>
                        <a:t> </a:t>
                      </a:r>
                      <a:r>
                        <a:rPr sz="1800" dirty="0"/>
                        <a:t>1957</a:t>
                      </a:r>
                      <a:r>
                        <a:rPr sz="1800" spc="-95" dirty="0"/>
                        <a:t> </a:t>
                      </a:r>
                      <a:r>
                        <a:rPr sz="1800" spc="-10" dirty="0"/>
                        <a:t>Amended </a:t>
                      </a:r>
                      <a:r>
                        <a:rPr sz="1800" dirty="0"/>
                        <a:t>in</a:t>
                      </a:r>
                      <a:r>
                        <a:rPr sz="1800" spc="-20" dirty="0"/>
                        <a:t> 2012</a:t>
                      </a:r>
                      <a:endParaRPr sz="1800" b="1" dirty="0">
                        <a:solidFill>
                          <a:schemeClr val="bg1"/>
                        </a:solidFill>
                        <a:latin typeface="Arial"/>
                        <a:cs typeface="Arial"/>
                      </a:endParaRPr>
                    </a:p>
                  </a:txBody>
                  <a:tcPr marL="0" marR="0" marT="40640" marB="0"/>
                </a:tc>
                <a:extLst>
                  <a:ext uri="{0D108BD9-81ED-4DB2-BD59-A6C34878D82A}">
                    <a16:rowId xmlns:a16="http://schemas.microsoft.com/office/drawing/2014/main" val="10004"/>
                  </a:ext>
                </a:extLst>
              </a:tr>
              <a:tr h="740027">
                <a:tc>
                  <a:txBody>
                    <a:bodyPr/>
                    <a:lstStyle/>
                    <a:p>
                      <a:pPr marL="90170">
                        <a:lnSpc>
                          <a:spcPct val="100000"/>
                        </a:lnSpc>
                        <a:spcBef>
                          <a:spcPts val="315"/>
                        </a:spcBef>
                      </a:pPr>
                      <a:r>
                        <a:rPr sz="1800" spc="-50" dirty="0"/>
                        <a:t>5</a:t>
                      </a:r>
                      <a:endParaRPr sz="1800">
                        <a:latin typeface="Arial"/>
                        <a:cs typeface="Arial"/>
                      </a:endParaRPr>
                    </a:p>
                  </a:txBody>
                  <a:tcPr marL="0" marR="0" marT="40005" marB="0"/>
                </a:tc>
                <a:tc>
                  <a:txBody>
                    <a:bodyPr/>
                    <a:lstStyle/>
                    <a:p>
                      <a:pPr marL="89535" marR="106045">
                        <a:lnSpc>
                          <a:spcPct val="100000"/>
                        </a:lnSpc>
                        <a:spcBef>
                          <a:spcPts val="315"/>
                        </a:spcBef>
                      </a:pPr>
                      <a:r>
                        <a:rPr sz="1800" spc="-10" dirty="0"/>
                        <a:t>Geographical Indication </a:t>
                      </a:r>
                      <a:r>
                        <a:rPr sz="1800" spc="-20" dirty="0"/>
                        <a:t>(GI)</a:t>
                      </a:r>
                      <a:endParaRPr sz="1800" b="1">
                        <a:solidFill>
                          <a:schemeClr val="bg1"/>
                        </a:solidFill>
                        <a:latin typeface="Arial"/>
                        <a:cs typeface="Arial"/>
                      </a:endParaRPr>
                    </a:p>
                  </a:txBody>
                  <a:tcPr marL="0" marR="0" marT="40005" marB="0"/>
                </a:tc>
                <a:tc>
                  <a:txBody>
                    <a:bodyPr/>
                    <a:lstStyle/>
                    <a:p>
                      <a:pPr marL="91440">
                        <a:lnSpc>
                          <a:spcPct val="100000"/>
                        </a:lnSpc>
                        <a:spcBef>
                          <a:spcPts val="315"/>
                        </a:spcBef>
                      </a:pPr>
                      <a:r>
                        <a:rPr sz="1800" dirty="0"/>
                        <a:t>Life</a:t>
                      </a:r>
                      <a:r>
                        <a:rPr sz="1800" spc="-50" dirty="0"/>
                        <a:t> </a:t>
                      </a:r>
                      <a:r>
                        <a:rPr sz="1800" spc="-20" dirty="0"/>
                        <a:t>long</a:t>
                      </a:r>
                      <a:endParaRPr sz="1800" b="1">
                        <a:solidFill>
                          <a:schemeClr val="bg1"/>
                        </a:solidFill>
                        <a:latin typeface="Arial"/>
                        <a:cs typeface="Arial"/>
                      </a:endParaRPr>
                    </a:p>
                  </a:txBody>
                  <a:tcPr marL="0" marR="0" marT="40005" marB="0"/>
                </a:tc>
                <a:tc>
                  <a:txBody>
                    <a:bodyPr/>
                    <a:lstStyle/>
                    <a:p>
                      <a:pPr marL="90805">
                        <a:lnSpc>
                          <a:spcPct val="100000"/>
                        </a:lnSpc>
                        <a:spcBef>
                          <a:spcPts val="315"/>
                        </a:spcBef>
                      </a:pPr>
                      <a:r>
                        <a:rPr sz="1800" dirty="0"/>
                        <a:t>After 10</a:t>
                      </a:r>
                      <a:r>
                        <a:rPr sz="1800" spc="-50" dirty="0"/>
                        <a:t> </a:t>
                      </a:r>
                      <a:r>
                        <a:rPr sz="1800" spc="-25" dirty="0"/>
                        <a:t>Yrs</a:t>
                      </a:r>
                      <a:endParaRPr sz="1800" b="1">
                        <a:solidFill>
                          <a:schemeClr val="bg1"/>
                        </a:solidFill>
                        <a:latin typeface="Arial"/>
                        <a:cs typeface="Arial"/>
                      </a:endParaRPr>
                    </a:p>
                  </a:txBody>
                  <a:tcPr marL="0" marR="0" marT="40005" marB="0"/>
                </a:tc>
                <a:tc>
                  <a:txBody>
                    <a:bodyPr/>
                    <a:lstStyle/>
                    <a:p>
                      <a:pPr marL="90170" marR="435609">
                        <a:lnSpc>
                          <a:spcPct val="100000"/>
                        </a:lnSpc>
                        <a:spcBef>
                          <a:spcPts val="315"/>
                        </a:spcBef>
                      </a:pPr>
                      <a:r>
                        <a:rPr sz="1800" dirty="0"/>
                        <a:t>The</a:t>
                      </a:r>
                      <a:r>
                        <a:rPr sz="1800" spc="-65" dirty="0"/>
                        <a:t> </a:t>
                      </a:r>
                      <a:r>
                        <a:rPr sz="1800" dirty="0"/>
                        <a:t>Geographical</a:t>
                      </a:r>
                      <a:r>
                        <a:rPr sz="1800" spc="-30" dirty="0"/>
                        <a:t> </a:t>
                      </a:r>
                      <a:r>
                        <a:rPr sz="1800" spc="-10" dirty="0"/>
                        <a:t>Indications</a:t>
                      </a:r>
                      <a:r>
                        <a:rPr sz="1800" spc="-55" dirty="0"/>
                        <a:t> </a:t>
                      </a:r>
                      <a:r>
                        <a:rPr sz="1800" spc="-25" dirty="0"/>
                        <a:t>of </a:t>
                      </a:r>
                      <a:r>
                        <a:rPr sz="1800" dirty="0"/>
                        <a:t>Goods</a:t>
                      </a:r>
                      <a:r>
                        <a:rPr sz="1800" spc="-90" dirty="0"/>
                        <a:t> </a:t>
                      </a:r>
                      <a:r>
                        <a:rPr sz="1800" dirty="0"/>
                        <a:t>(Registration</a:t>
                      </a:r>
                      <a:r>
                        <a:rPr sz="1800" spc="-40" dirty="0"/>
                        <a:t> </a:t>
                      </a:r>
                      <a:r>
                        <a:rPr sz="1800" spc="-25" dirty="0"/>
                        <a:t>and </a:t>
                      </a:r>
                      <a:r>
                        <a:rPr sz="1800" spc="-10" dirty="0"/>
                        <a:t>Protection)</a:t>
                      </a:r>
                      <a:r>
                        <a:rPr sz="1800" spc="-60" dirty="0"/>
                        <a:t> </a:t>
                      </a:r>
                      <a:r>
                        <a:rPr sz="1800" dirty="0"/>
                        <a:t>Act,</a:t>
                      </a:r>
                      <a:r>
                        <a:rPr sz="1800" spc="30" dirty="0"/>
                        <a:t> </a:t>
                      </a:r>
                      <a:r>
                        <a:rPr sz="1800" spc="-20" dirty="0"/>
                        <a:t>1999</a:t>
                      </a:r>
                      <a:endParaRPr sz="1800" b="1" dirty="0">
                        <a:solidFill>
                          <a:schemeClr val="bg1"/>
                        </a:solidFill>
                        <a:latin typeface="Arial"/>
                        <a:cs typeface="Arial"/>
                      </a:endParaRPr>
                    </a:p>
                  </a:txBody>
                  <a:tcPr marL="0" marR="0" marT="40005" marB="0"/>
                </a:tc>
                <a:extLst>
                  <a:ext uri="{0D108BD9-81ED-4DB2-BD59-A6C34878D82A}">
                    <a16:rowId xmlns:a16="http://schemas.microsoft.com/office/drawing/2014/main" val="10005"/>
                  </a:ext>
                </a:extLst>
              </a:tr>
            </a:tbl>
          </a:graphicData>
        </a:graphic>
      </p:graphicFrame>
      <p:sp>
        <p:nvSpPr>
          <p:cNvPr id="5" name="object 9"/>
          <p:cNvSpPr txBox="1"/>
          <p:nvPr/>
        </p:nvSpPr>
        <p:spPr>
          <a:xfrm>
            <a:off x="680321" y="6214485"/>
            <a:ext cx="10699158" cy="632609"/>
          </a:xfrm>
          <a:prstGeom prst="rect">
            <a:avLst/>
          </a:prstGeom>
        </p:spPr>
        <p:txBody>
          <a:bodyPr vert="horz" wrap="square" lIns="0" tIns="10795" rIns="0" bIns="0" rtlCol="0">
            <a:spAutoFit/>
          </a:bodyPr>
          <a:lstStyle/>
          <a:p>
            <a:pPr marL="12700" marR="5080" algn="just">
              <a:lnSpc>
                <a:spcPct val="100800"/>
              </a:lnSpc>
              <a:spcBef>
                <a:spcPts val="85"/>
              </a:spcBef>
            </a:pPr>
            <a:r>
              <a:rPr sz="2000" b="1" spc="-30" dirty="0">
                <a:solidFill>
                  <a:schemeClr val="bg1"/>
                </a:solidFill>
                <a:latin typeface="Times New Roman"/>
                <a:cs typeface="Times New Roman"/>
              </a:rPr>
              <a:t>*</a:t>
            </a:r>
            <a:r>
              <a:rPr sz="2000" b="1" spc="-30" dirty="0">
                <a:solidFill>
                  <a:schemeClr val="bg1"/>
                </a:solidFill>
                <a:latin typeface="Arial"/>
                <a:cs typeface="Arial"/>
              </a:rPr>
              <a:t>Patents</a:t>
            </a:r>
            <a:r>
              <a:rPr sz="2000" b="1" spc="-35" dirty="0">
                <a:solidFill>
                  <a:schemeClr val="bg1"/>
                </a:solidFill>
                <a:latin typeface="Arial"/>
                <a:cs typeface="Arial"/>
              </a:rPr>
              <a:t> </a:t>
            </a:r>
            <a:r>
              <a:rPr sz="2000" b="1" dirty="0">
                <a:solidFill>
                  <a:schemeClr val="bg1"/>
                </a:solidFill>
                <a:latin typeface="Arial"/>
                <a:cs typeface="Arial"/>
              </a:rPr>
              <a:t>will</a:t>
            </a:r>
            <a:r>
              <a:rPr sz="2000" b="1" spc="-20" dirty="0">
                <a:solidFill>
                  <a:schemeClr val="bg1"/>
                </a:solidFill>
                <a:latin typeface="Arial"/>
                <a:cs typeface="Arial"/>
              </a:rPr>
              <a:t> </a:t>
            </a:r>
            <a:r>
              <a:rPr sz="2000" b="1" dirty="0">
                <a:solidFill>
                  <a:schemeClr val="bg1"/>
                </a:solidFill>
                <a:latin typeface="Arial"/>
                <a:cs typeface="Arial"/>
              </a:rPr>
              <a:t>cease</a:t>
            </a:r>
            <a:r>
              <a:rPr sz="2000" b="1" spc="5" dirty="0">
                <a:solidFill>
                  <a:schemeClr val="bg1"/>
                </a:solidFill>
                <a:latin typeface="Arial"/>
                <a:cs typeface="Arial"/>
              </a:rPr>
              <a:t> </a:t>
            </a:r>
            <a:r>
              <a:rPr sz="2000" b="1" dirty="0">
                <a:solidFill>
                  <a:schemeClr val="bg1"/>
                </a:solidFill>
                <a:latin typeface="Arial"/>
                <a:cs typeface="Arial"/>
              </a:rPr>
              <a:t>and</a:t>
            </a:r>
            <a:r>
              <a:rPr sz="2000" b="1" spc="-5" dirty="0">
                <a:solidFill>
                  <a:schemeClr val="bg1"/>
                </a:solidFill>
                <a:latin typeface="Arial"/>
                <a:cs typeface="Arial"/>
              </a:rPr>
              <a:t> </a:t>
            </a:r>
            <a:r>
              <a:rPr sz="2000" b="1" dirty="0">
                <a:solidFill>
                  <a:schemeClr val="bg1"/>
                </a:solidFill>
                <a:latin typeface="Arial"/>
                <a:cs typeface="Arial"/>
              </a:rPr>
              <a:t>be</a:t>
            </a:r>
            <a:r>
              <a:rPr sz="2000" b="1" spc="-15" dirty="0">
                <a:solidFill>
                  <a:schemeClr val="bg1"/>
                </a:solidFill>
                <a:latin typeface="Arial"/>
                <a:cs typeface="Arial"/>
              </a:rPr>
              <a:t> </a:t>
            </a:r>
            <a:r>
              <a:rPr sz="2000" b="1" dirty="0">
                <a:solidFill>
                  <a:schemeClr val="bg1"/>
                </a:solidFill>
                <a:latin typeface="Arial"/>
                <a:cs typeface="Arial"/>
              </a:rPr>
              <a:t>transferred</a:t>
            </a:r>
            <a:r>
              <a:rPr sz="2000" b="1" spc="-40" dirty="0">
                <a:solidFill>
                  <a:schemeClr val="bg1"/>
                </a:solidFill>
                <a:latin typeface="Arial"/>
                <a:cs typeface="Arial"/>
              </a:rPr>
              <a:t> </a:t>
            </a:r>
            <a:r>
              <a:rPr sz="2000" b="1" dirty="0">
                <a:solidFill>
                  <a:schemeClr val="bg1"/>
                </a:solidFill>
                <a:latin typeface="Arial"/>
                <a:cs typeface="Arial"/>
              </a:rPr>
              <a:t>to</a:t>
            </a:r>
            <a:r>
              <a:rPr sz="2000" b="1" spc="-5" dirty="0">
                <a:solidFill>
                  <a:schemeClr val="bg1"/>
                </a:solidFill>
                <a:latin typeface="Arial"/>
                <a:cs typeface="Arial"/>
              </a:rPr>
              <a:t> </a:t>
            </a:r>
            <a:r>
              <a:rPr sz="2000" b="1" dirty="0">
                <a:solidFill>
                  <a:schemeClr val="bg1"/>
                </a:solidFill>
                <a:latin typeface="Arial"/>
                <a:cs typeface="Arial"/>
              </a:rPr>
              <a:t>public</a:t>
            </a:r>
            <a:r>
              <a:rPr sz="2000" b="1" spc="-10" dirty="0">
                <a:solidFill>
                  <a:schemeClr val="bg1"/>
                </a:solidFill>
                <a:latin typeface="Arial"/>
                <a:cs typeface="Arial"/>
              </a:rPr>
              <a:t> </a:t>
            </a:r>
            <a:r>
              <a:rPr sz="2000" b="1" dirty="0">
                <a:solidFill>
                  <a:schemeClr val="bg1"/>
                </a:solidFill>
                <a:latin typeface="Arial"/>
                <a:cs typeface="Arial"/>
              </a:rPr>
              <a:t>domain</a:t>
            </a:r>
            <a:r>
              <a:rPr sz="2000" b="1" spc="-15" dirty="0">
                <a:solidFill>
                  <a:schemeClr val="bg1"/>
                </a:solidFill>
                <a:latin typeface="Arial"/>
                <a:cs typeface="Arial"/>
              </a:rPr>
              <a:t> </a:t>
            </a:r>
            <a:r>
              <a:rPr sz="2000" b="1" dirty="0">
                <a:solidFill>
                  <a:schemeClr val="bg1"/>
                </a:solidFill>
                <a:latin typeface="Arial"/>
                <a:cs typeface="Arial"/>
              </a:rPr>
              <a:t>if</a:t>
            </a:r>
            <a:r>
              <a:rPr sz="2000" b="1" spc="-5" dirty="0">
                <a:solidFill>
                  <a:schemeClr val="bg1"/>
                </a:solidFill>
                <a:latin typeface="Arial"/>
                <a:cs typeface="Arial"/>
              </a:rPr>
              <a:t> </a:t>
            </a:r>
            <a:r>
              <a:rPr sz="2000" b="1" dirty="0">
                <a:solidFill>
                  <a:schemeClr val="bg1"/>
                </a:solidFill>
                <a:latin typeface="Arial"/>
                <a:cs typeface="Arial"/>
              </a:rPr>
              <a:t>Patents</a:t>
            </a:r>
            <a:r>
              <a:rPr sz="2000" b="1" spc="-20" dirty="0">
                <a:solidFill>
                  <a:schemeClr val="bg1"/>
                </a:solidFill>
                <a:latin typeface="Arial"/>
                <a:cs typeface="Arial"/>
              </a:rPr>
              <a:t> </a:t>
            </a:r>
            <a:r>
              <a:rPr sz="2000" b="1" spc="-25" dirty="0">
                <a:solidFill>
                  <a:schemeClr val="bg1"/>
                </a:solidFill>
                <a:latin typeface="Arial"/>
                <a:cs typeface="Arial"/>
              </a:rPr>
              <a:t>are </a:t>
            </a:r>
            <a:r>
              <a:rPr sz="2000" b="1" dirty="0">
                <a:solidFill>
                  <a:schemeClr val="bg1"/>
                </a:solidFill>
                <a:latin typeface="Arial"/>
                <a:cs typeface="Arial"/>
              </a:rPr>
              <a:t>not</a:t>
            </a:r>
            <a:r>
              <a:rPr sz="2000" b="1" spc="240" dirty="0">
                <a:solidFill>
                  <a:schemeClr val="bg1"/>
                </a:solidFill>
                <a:latin typeface="Arial"/>
                <a:cs typeface="Arial"/>
              </a:rPr>
              <a:t> </a:t>
            </a:r>
            <a:r>
              <a:rPr sz="2000" b="1" dirty="0">
                <a:solidFill>
                  <a:schemeClr val="bg1"/>
                </a:solidFill>
                <a:latin typeface="Arial"/>
                <a:cs typeface="Arial"/>
              </a:rPr>
              <a:t>renewed</a:t>
            </a:r>
            <a:r>
              <a:rPr sz="2000" b="1" spc="180" dirty="0">
                <a:solidFill>
                  <a:schemeClr val="bg1"/>
                </a:solidFill>
                <a:latin typeface="Arial"/>
                <a:cs typeface="Arial"/>
              </a:rPr>
              <a:t> </a:t>
            </a:r>
            <a:r>
              <a:rPr sz="2000" b="1" dirty="0">
                <a:solidFill>
                  <a:schemeClr val="bg1"/>
                </a:solidFill>
                <a:latin typeface="Arial"/>
                <a:cs typeface="Arial"/>
              </a:rPr>
              <a:t>within</a:t>
            </a:r>
            <a:r>
              <a:rPr sz="2000" b="1" spc="235" dirty="0">
                <a:solidFill>
                  <a:schemeClr val="bg1"/>
                </a:solidFill>
                <a:latin typeface="Arial"/>
                <a:cs typeface="Arial"/>
              </a:rPr>
              <a:t> </a:t>
            </a:r>
            <a:r>
              <a:rPr sz="2000" b="1" dirty="0">
                <a:solidFill>
                  <a:schemeClr val="bg1"/>
                </a:solidFill>
                <a:latin typeface="Arial"/>
                <a:cs typeface="Arial"/>
              </a:rPr>
              <a:t>6</a:t>
            </a:r>
            <a:r>
              <a:rPr sz="2000" b="1" spc="235" dirty="0">
                <a:solidFill>
                  <a:schemeClr val="bg1"/>
                </a:solidFill>
                <a:latin typeface="Arial"/>
                <a:cs typeface="Arial"/>
              </a:rPr>
              <a:t> </a:t>
            </a:r>
            <a:r>
              <a:rPr sz="2000" b="1" dirty="0">
                <a:solidFill>
                  <a:schemeClr val="bg1"/>
                </a:solidFill>
                <a:latin typeface="Arial"/>
                <a:cs typeface="Arial"/>
              </a:rPr>
              <a:t>month</a:t>
            </a:r>
            <a:r>
              <a:rPr sz="2000" b="1" spc="220" dirty="0">
                <a:solidFill>
                  <a:schemeClr val="bg1"/>
                </a:solidFill>
                <a:latin typeface="Arial"/>
                <a:cs typeface="Arial"/>
              </a:rPr>
              <a:t> </a:t>
            </a:r>
            <a:r>
              <a:rPr sz="2000" b="1" dirty="0">
                <a:solidFill>
                  <a:schemeClr val="bg1"/>
                </a:solidFill>
                <a:latin typeface="Arial"/>
                <a:cs typeface="Arial"/>
              </a:rPr>
              <a:t>of</a:t>
            </a:r>
            <a:r>
              <a:rPr sz="2000" b="1" spc="240" dirty="0">
                <a:solidFill>
                  <a:schemeClr val="bg1"/>
                </a:solidFill>
                <a:latin typeface="Arial"/>
                <a:cs typeface="Arial"/>
              </a:rPr>
              <a:t> </a:t>
            </a:r>
            <a:r>
              <a:rPr sz="2000" b="1" dirty="0">
                <a:solidFill>
                  <a:schemeClr val="bg1"/>
                </a:solidFill>
                <a:latin typeface="Arial"/>
                <a:cs typeface="Arial"/>
              </a:rPr>
              <a:t>expiry</a:t>
            </a:r>
            <a:r>
              <a:rPr sz="2000" b="1" spc="210" dirty="0">
                <a:solidFill>
                  <a:schemeClr val="bg1"/>
                </a:solidFill>
                <a:latin typeface="Arial"/>
                <a:cs typeface="Arial"/>
              </a:rPr>
              <a:t> </a:t>
            </a:r>
            <a:r>
              <a:rPr sz="2000" b="1" dirty="0">
                <a:solidFill>
                  <a:schemeClr val="bg1"/>
                </a:solidFill>
                <a:latin typeface="Arial"/>
                <a:cs typeface="Arial"/>
              </a:rPr>
              <a:t>of</a:t>
            </a:r>
            <a:r>
              <a:rPr sz="2000" b="1" spc="240" dirty="0">
                <a:solidFill>
                  <a:schemeClr val="bg1"/>
                </a:solidFill>
                <a:latin typeface="Arial"/>
                <a:cs typeface="Arial"/>
              </a:rPr>
              <a:t> </a:t>
            </a:r>
            <a:r>
              <a:rPr sz="2000" b="1" dirty="0">
                <a:solidFill>
                  <a:schemeClr val="bg1"/>
                </a:solidFill>
                <a:latin typeface="Arial"/>
                <a:cs typeface="Arial"/>
              </a:rPr>
              <a:t>concerned</a:t>
            </a:r>
            <a:r>
              <a:rPr sz="2000" b="1" spc="250" dirty="0">
                <a:solidFill>
                  <a:schemeClr val="bg1"/>
                </a:solidFill>
                <a:latin typeface="Arial"/>
                <a:cs typeface="Arial"/>
              </a:rPr>
              <a:t> </a:t>
            </a:r>
            <a:r>
              <a:rPr sz="2000" b="1" dirty="0">
                <a:solidFill>
                  <a:schemeClr val="bg1"/>
                </a:solidFill>
                <a:latin typeface="Arial"/>
                <a:cs typeface="Arial"/>
              </a:rPr>
              <a:t>year</a:t>
            </a:r>
            <a:r>
              <a:rPr sz="2000" b="1" spc="240" dirty="0">
                <a:solidFill>
                  <a:schemeClr val="bg1"/>
                </a:solidFill>
                <a:latin typeface="Arial"/>
                <a:cs typeface="Arial"/>
              </a:rPr>
              <a:t> </a:t>
            </a:r>
            <a:r>
              <a:rPr sz="2000" b="1" dirty="0">
                <a:solidFill>
                  <a:schemeClr val="bg1"/>
                </a:solidFill>
                <a:latin typeface="Arial"/>
                <a:cs typeface="Arial"/>
              </a:rPr>
              <a:t>by</a:t>
            </a:r>
            <a:r>
              <a:rPr sz="2000" b="1" spc="240" dirty="0">
                <a:solidFill>
                  <a:schemeClr val="bg1"/>
                </a:solidFill>
                <a:latin typeface="Arial"/>
                <a:cs typeface="Arial"/>
              </a:rPr>
              <a:t> </a:t>
            </a:r>
            <a:r>
              <a:rPr sz="2000" b="1" spc="-10" dirty="0">
                <a:solidFill>
                  <a:schemeClr val="bg1"/>
                </a:solidFill>
                <a:latin typeface="Arial"/>
                <a:cs typeface="Arial"/>
              </a:rPr>
              <a:t>paying </a:t>
            </a:r>
            <a:r>
              <a:rPr sz="2000" b="1" dirty="0">
                <a:solidFill>
                  <a:schemeClr val="bg1"/>
                </a:solidFill>
                <a:latin typeface="Arial"/>
                <a:cs typeface="Arial"/>
              </a:rPr>
              <a:t>renewal</a:t>
            </a:r>
            <a:r>
              <a:rPr sz="2000" b="1" spc="-55" dirty="0">
                <a:solidFill>
                  <a:schemeClr val="bg1"/>
                </a:solidFill>
                <a:latin typeface="Arial"/>
                <a:cs typeface="Arial"/>
              </a:rPr>
              <a:t> </a:t>
            </a:r>
            <a:r>
              <a:rPr sz="2000" b="1" spc="-20" dirty="0">
                <a:solidFill>
                  <a:schemeClr val="bg1"/>
                </a:solidFill>
                <a:latin typeface="Arial"/>
                <a:cs typeface="Arial"/>
              </a:rPr>
              <a:t>fee.</a:t>
            </a:r>
            <a:endParaRPr sz="2000" dirty="0">
              <a:solidFill>
                <a:schemeClr val="bg1"/>
              </a:solidFill>
              <a:latin typeface="Arial"/>
              <a:cs typeface="Arial"/>
            </a:endParaRPr>
          </a:p>
        </p:txBody>
      </p:sp>
    </p:spTree>
    <p:extLst>
      <p:ext uri="{BB962C8B-B14F-4D97-AF65-F5344CB8AC3E}">
        <p14:creationId xmlns:p14="http://schemas.microsoft.com/office/powerpoint/2010/main" val="955726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2588407" y="1992789"/>
            <a:ext cx="1943837" cy="4865211"/>
          </a:xfrm>
          <a:prstGeom prst="rect">
            <a:avLst/>
          </a:prstGeom>
        </p:spPr>
      </p:pic>
      <p:sp>
        <p:nvSpPr>
          <p:cNvPr id="2" name="Title 1"/>
          <p:cNvSpPr>
            <a:spLocks noGrp="1"/>
          </p:cNvSpPr>
          <p:nvPr>
            <p:ph type="title"/>
          </p:nvPr>
        </p:nvSpPr>
        <p:spPr/>
        <p:txBody>
          <a:bodyPr/>
          <a:lstStyle/>
          <a:p>
            <a:r>
              <a:rPr lang="en-IN" b="1" spc="-20" dirty="0">
                <a:solidFill>
                  <a:schemeClr val="bg1"/>
                </a:solidFill>
              </a:rPr>
              <a:t>RELATION</a:t>
            </a:r>
            <a:r>
              <a:rPr lang="en-IN" b="1" spc="-105" dirty="0">
                <a:solidFill>
                  <a:schemeClr val="bg1"/>
                </a:solidFill>
              </a:rPr>
              <a:t> </a:t>
            </a:r>
            <a:r>
              <a:rPr lang="en-IN" b="1" dirty="0">
                <a:solidFill>
                  <a:schemeClr val="bg1"/>
                </a:solidFill>
              </a:rPr>
              <a:t>BETWEEN</a:t>
            </a:r>
            <a:r>
              <a:rPr lang="en-IN" b="1" spc="-70" dirty="0">
                <a:solidFill>
                  <a:schemeClr val="bg1"/>
                </a:solidFill>
              </a:rPr>
              <a:t> </a:t>
            </a:r>
            <a:r>
              <a:rPr lang="en-IN" b="1" spc="-20" dirty="0" smtClean="0">
                <a:solidFill>
                  <a:schemeClr val="bg1"/>
                </a:solidFill>
              </a:rPr>
              <a:t>IPRs: Example</a:t>
            </a:r>
            <a:endParaRPr lang="en-IN" b="1" dirty="0">
              <a:solidFill>
                <a:schemeClr val="bg1"/>
              </a:solidFill>
            </a:endParaRPr>
          </a:p>
        </p:txBody>
      </p:sp>
      <p:sp>
        <p:nvSpPr>
          <p:cNvPr id="8" name="object 9"/>
          <p:cNvSpPr txBox="1"/>
          <p:nvPr/>
        </p:nvSpPr>
        <p:spPr>
          <a:xfrm>
            <a:off x="161952" y="2251131"/>
            <a:ext cx="6090285" cy="3531870"/>
          </a:xfrm>
          <a:prstGeom prst="rect">
            <a:avLst/>
          </a:prstGeom>
        </p:spPr>
        <p:txBody>
          <a:bodyPr vert="horz" wrap="square" lIns="0" tIns="13335" rIns="0" bIns="0" rtlCol="0">
            <a:spAutoFit/>
          </a:bodyPr>
          <a:lstStyle/>
          <a:p>
            <a:pPr marL="354965" marR="6985" indent="-342900">
              <a:lnSpc>
                <a:spcPct val="100000"/>
              </a:lnSpc>
              <a:spcBef>
                <a:spcPts val="105"/>
              </a:spcBef>
              <a:buFont typeface="Wingdings"/>
              <a:buChar char=""/>
              <a:tabLst>
                <a:tab pos="354965" algn="l"/>
              </a:tabLst>
            </a:pPr>
            <a:r>
              <a:rPr sz="2000" b="1" dirty="0">
                <a:solidFill>
                  <a:schemeClr val="bg1"/>
                </a:solidFill>
                <a:latin typeface="Arial"/>
                <a:cs typeface="Arial"/>
              </a:rPr>
              <a:t>The</a:t>
            </a:r>
            <a:r>
              <a:rPr sz="2000" b="1" spc="260" dirty="0">
                <a:solidFill>
                  <a:schemeClr val="bg1"/>
                </a:solidFill>
                <a:latin typeface="Arial"/>
                <a:cs typeface="Arial"/>
              </a:rPr>
              <a:t> </a:t>
            </a:r>
            <a:r>
              <a:rPr sz="2000" b="1" dirty="0">
                <a:solidFill>
                  <a:schemeClr val="bg1"/>
                </a:solidFill>
                <a:latin typeface="Arial"/>
                <a:cs typeface="Arial"/>
              </a:rPr>
              <a:t>logo</a:t>
            </a:r>
            <a:r>
              <a:rPr sz="2000" b="1" spc="260" dirty="0">
                <a:solidFill>
                  <a:schemeClr val="bg1"/>
                </a:solidFill>
                <a:latin typeface="Arial"/>
                <a:cs typeface="Arial"/>
              </a:rPr>
              <a:t> </a:t>
            </a:r>
            <a:r>
              <a:rPr sz="2000" b="1" spc="-10" dirty="0">
                <a:solidFill>
                  <a:schemeClr val="bg1"/>
                </a:solidFill>
                <a:latin typeface="Arial"/>
                <a:cs typeface="Arial"/>
              </a:rPr>
              <a:t>Coca-</a:t>
            </a:r>
            <a:r>
              <a:rPr sz="2000" b="1" dirty="0">
                <a:solidFill>
                  <a:schemeClr val="bg1"/>
                </a:solidFill>
                <a:latin typeface="Arial"/>
                <a:cs typeface="Arial"/>
              </a:rPr>
              <a:t>Cola</a:t>
            </a:r>
            <a:r>
              <a:rPr sz="2000" b="1" spc="260" dirty="0">
                <a:solidFill>
                  <a:schemeClr val="bg1"/>
                </a:solidFill>
                <a:latin typeface="Arial"/>
                <a:cs typeface="Arial"/>
              </a:rPr>
              <a:t> </a:t>
            </a:r>
            <a:r>
              <a:rPr sz="2000" b="1" dirty="0">
                <a:solidFill>
                  <a:schemeClr val="bg1"/>
                </a:solidFill>
                <a:latin typeface="Arial"/>
                <a:cs typeface="Arial"/>
              </a:rPr>
              <a:t>is</a:t>
            </a:r>
            <a:r>
              <a:rPr sz="2000" b="1" spc="250" dirty="0">
                <a:solidFill>
                  <a:schemeClr val="bg1"/>
                </a:solidFill>
                <a:latin typeface="Arial"/>
                <a:cs typeface="Arial"/>
              </a:rPr>
              <a:t> </a:t>
            </a:r>
            <a:r>
              <a:rPr sz="2000" b="1" dirty="0">
                <a:solidFill>
                  <a:schemeClr val="bg1"/>
                </a:solidFill>
                <a:latin typeface="Arial"/>
                <a:cs typeface="Arial"/>
              </a:rPr>
              <a:t>an</a:t>
            </a:r>
            <a:r>
              <a:rPr sz="2000" b="1" spc="250" dirty="0">
                <a:solidFill>
                  <a:schemeClr val="bg1"/>
                </a:solidFill>
                <a:latin typeface="Arial"/>
                <a:cs typeface="Arial"/>
              </a:rPr>
              <a:t> </a:t>
            </a:r>
            <a:r>
              <a:rPr sz="2000" b="1" dirty="0">
                <a:solidFill>
                  <a:schemeClr val="bg1"/>
                </a:solidFill>
                <a:latin typeface="Arial"/>
                <a:cs typeface="Arial"/>
              </a:rPr>
              <a:t>example</a:t>
            </a:r>
            <a:r>
              <a:rPr sz="2000" b="1" spc="250" dirty="0">
                <a:solidFill>
                  <a:schemeClr val="bg1"/>
                </a:solidFill>
                <a:latin typeface="Arial"/>
                <a:cs typeface="Arial"/>
              </a:rPr>
              <a:t> </a:t>
            </a:r>
            <a:r>
              <a:rPr sz="2000" b="1" dirty="0">
                <a:solidFill>
                  <a:schemeClr val="bg1"/>
                </a:solidFill>
                <a:latin typeface="Arial"/>
                <a:cs typeface="Arial"/>
              </a:rPr>
              <a:t>for</a:t>
            </a:r>
            <a:r>
              <a:rPr sz="2000" b="1" spc="260" dirty="0">
                <a:solidFill>
                  <a:schemeClr val="bg1"/>
                </a:solidFill>
                <a:latin typeface="Arial"/>
                <a:cs typeface="Arial"/>
              </a:rPr>
              <a:t> </a:t>
            </a:r>
            <a:r>
              <a:rPr sz="2000" b="1" spc="-10" dirty="0">
                <a:solidFill>
                  <a:schemeClr val="bg1"/>
                </a:solidFill>
                <a:latin typeface="Arial"/>
                <a:cs typeface="Arial"/>
              </a:rPr>
              <a:t>TRADE MARK.</a:t>
            </a:r>
            <a:endParaRPr sz="2000" dirty="0">
              <a:solidFill>
                <a:schemeClr val="bg1"/>
              </a:solidFill>
              <a:latin typeface="Arial"/>
              <a:cs typeface="Arial"/>
            </a:endParaRPr>
          </a:p>
          <a:p>
            <a:pPr marL="354965" indent="-342265">
              <a:lnSpc>
                <a:spcPct val="100000"/>
              </a:lnSpc>
              <a:spcBef>
                <a:spcPts val="1195"/>
              </a:spcBef>
              <a:buFont typeface="Wingdings"/>
              <a:buChar char=""/>
              <a:tabLst>
                <a:tab pos="354965" algn="l"/>
              </a:tabLst>
            </a:pPr>
            <a:r>
              <a:rPr sz="2000" b="1" dirty="0">
                <a:solidFill>
                  <a:schemeClr val="bg1"/>
                </a:solidFill>
                <a:latin typeface="Arial"/>
                <a:cs typeface="Arial"/>
              </a:rPr>
              <a:t>Shape</a:t>
            </a:r>
            <a:r>
              <a:rPr sz="2000" b="1" spc="-15" dirty="0">
                <a:solidFill>
                  <a:schemeClr val="bg1"/>
                </a:solidFill>
                <a:latin typeface="Arial"/>
                <a:cs typeface="Arial"/>
              </a:rPr>
              <a:t> </a:t>
            </a:r>
            <a:r>
              <a:rPr sz="2000" b="1" dirty="0">
                <a:solidFill>
                  <a:schemeClr val="bg1"/>
                </a:solidFill>
                <a:latin typeface="Arial"/>
                <a:cs typeface="Arial"/>
              </a:rPr>
              <a:t>of</a:t>
            </a:r>
            <a:r>
              <a:rPr sz="2000" b="1" spc="-45" dirty="0">
                <a:solidFill>
                  <a:schemeClr val="bg1"/>
                </a:solidFill>
                <a:latin typeface="Arial"/>
                <a:cs typeface="Arial"/>
              </a:rPr>
              <a:t> </a:t>
            </a:r>
            <a:r>
              <a:rPr sz="2000" b="1" dirty="0">
                <a:solidFill>
                  <a:schemeClr val="bg1"/>
                </a:solidFill>
                <a:latin typeface="Arial"/>
                <a:cs typeface="Arial"/>
              </a:rPr>
              <a:t>the</a:t>
            </a:r>
            <a:r>
              <a:rPr sz="2000" b="1" spc="-10" dirty="0">
                <a:solidFill>
                  <a:schemeClr val="bg1"/>
                </a:solidFill>
                <a:latin typeface="Arial"/>
                <a:cs typeface="Arial"/>
              </a:rPr>
              <a:t> </a:t>
            </a:r>
            <a:r>
              <a:rPr sz="2000" b="1" dirty="0">
                <a:solidFill>
                  <a:schemeClr val="bg1"/>
                </a:solidFill>
                <a:latin typeface="Arial"/>
                <a:cs typeface="Arial"/>
              </a:rPr>
              <a:t>bottle</a:t>
            </a:r>
            <a:r>
              <a:rPr sz="2000" b="1" spc="-40" dirty="0">
                <a:solidFill>
                  <a:schemeClr val="bg1"/>
                </a:solidFill>
                <a:latin typeface="Arial"/>
                <a:cs typeface="Arial"/>
              </a:rPr>
              <a:t> </a:t>
            </a:r>
            <a:r>
              <a:rPr sz="2000" b="1" dirty="0">
                <a:solidFill>
                  <a:schemeClr val="bg1"/>
                </a:solidFill>
                <a:latin typeface="Arial"/>
                <a:cs typeface="Arial"/>
              </a:rPr>
              <a:t>–</a:t>
            </a:r>
            <a:r>
              <a:rPr sz="2000" b="1" spc="-25" dirty="0">
                <a:solidFill>
                  <a:schemeClr val="bg1"/>
                </a:solidFill>
                <a:latin typeface="Arial"/>
                <a:cs typeface="Arial"/>
              </a:rPr>
              <a:t> </a:t>
            </a:r>
            <a:r>
              <a:rPr sz="2000" b="1" dirty="0">
                <a:solidFill>
                  <a:schemeClr val="bg1"/>
                </a:solidFill>
                <a:latin typeface="Arial"/>
                <a:cs typeface="Arial"/>
              </a:rPr>
              <a:t>an</a:t>
            </a:r>
            <a:r>
              <a:rPr sz="2000" b="1" spc="-15" dirty="0">
                <a:solidFill>
                  <a:schemeClr val="bg1"/>
                </a:solidFill>
                <a:latin typeface="Arial"/>
                <a:cs typeface="Arial"/>
              </a:rPr>
              <a:t> </a:t>
            </a:r>
            <a:r>
              <a:rPr sz="2000" b="1" spc="-10" dirty="0">
                <a:solidFill>
                  <a:schemeClr val="bg1"/>
                </a:solidFill>
                <a:latin typeface="Arial"/>
                <a:cs typeface="Arial"/>
              </a:rPr>
              <a:t>INDUSTRIAL</a:t>
            </a:r>
            <a:r>
              <a:rPr sz="2000" b="1" spc="-40" dirty="0">
                <a:solidFill>
                  <a:schemeClr val="bg1"/>
                </a:solidFill>
                <a:latin typeface="Arial"/>
                <a:cs typeface="Arial"/>
              </a:rPr>
              <a:t> </a:t>
            </a:r>
            <a:r>
              <a:rPr sz="2000" b="1" spc="-10" dirty="0">
                <a:solidFill>
                  <a:schemeClr val="bg1"/>
                </a:solidFill>
                <a:latin typeface="Arial"/>
                <a:cs typeface="Arial"/>
              </a:rPr>
              <a:t>DESIGN.</a:t>
            </a:r>
            <a:endParaRPr sz="2000" dirty="0">
              <a:solidFill>
                <a:schemeClr val="bg1"/>
              </a:solidFill>
              <a:latin typeface="Arial"/>
              <a:cs typeface="Arial"/>
            </a:endParaRPr>
          </a:p>
          <a:p>
            <a:pPr marL="354965" marR="5080" indent="-342900">
              <a:lnSpc>
                <a:spcPct val="100000"/>
              </a:lnSpc>
              <a:spcBef>
                <a:spcPts val="1200"/>
              </a:spcBef>
              <a:buFont typeface="Wingdings"/>
              <a:buChar char=""/>
              <a:tabLst>
                <a:tab pos="354965" algn="l"/>
                <a:tab pos="1494790" algn="l"/>
              </a:tabLst>
            </a:pPr>
            <a:r>
              <a:rPr sz="2000" b="1" spc="-10" dirty="0">
                <a:solidFill>
                  <a:schemeClr val="bg1"/>
                </a:solidFill>
                <a:latin typeface="Arial"/>
                <a:cs typeface="Arial"/>
              </a:rPr>
              <a:t>PATENT</a:t>
            </a:r>
            <a:r>
              <a:rPr sz="2000" b="1" dirty="0">
                <a:solidFill>
                  <a:schemeClr val="bg1"/>
                </a:solidFill>
                <a:latin typeface="Arial"/>
                <a:cs typeface="Arial"/>
              </a:rPr>
              <a:t>	may</a:t>
            </a:r>
            <a:r>
              <a:rPr sz="2000" b="1" spc="20" dirty="0">
                <a:solidFill>
                  <a:schemeClr val="bg1"/>
                </a:solidFill>
                <a:latin typeface="Arial"/>
                <a:cs typeface="Arial"/>
              </a:rPr>
              <a:t> </a:t>
            </a:r>
            <a:r>
              <a:rPr sz="2000" b="1" dirty="0">
                <a:solidFill>
                  <a:schemeClr val="bg1"/>
                </a:solidFill>
                <a:latin typeface="Arial"/>
                <a:cs typeface="Arial"/>
              </a:rPr>
              <a:t>have</a:t>
            </a:r>
            <a:r>
              <a:rPr sz="2000" b="1" spc="65" dirty="0">
                <a:solidFill>
                  <a:schemeClr val="bg1"/>
                </a:solidFill>
                <a:latin typeface="Arial"/>
                <a:cs typeface="Arial"/>
              </a:rPr>
              <a:t> </a:t>
            </a:r>
            <a:r>
              <a:rPr sz="2000" b="1" dirty="0">
                <a:solidFill>
                  <a:schemeClr val="bg1"/>
                </a:solidFill>
                <a:latin typeface="Arial"/>
                <a:cs typeface="Arial"/>
              </a:rPr>
              <a:t>been</a:t>
            </a:r>
            <a:r>
              <a:rPr sz="2000" b="1" spc="65" dirty="0">
                <a:solidFill>
                  <a:schemeClr val="bg1"/>
                </a:solidFill>
                <a:latin typeface="Arial"/>
                <a:cs typeface="Arial"/>
              </a:rPr>
              <a:t> </a:t>
            </a:r>
            <a:r>
              <a:rPr sz="2000" b="1" dirty="0">
                <a:solidFill>
                  <a:schemeClr val="bg1"/>
                </a:solidFill>
                <a:latin typeface="Arial"/>
                <a:cs typeface="Arial"/>
              </a:rPr>
              <a:t>obtained</a:t>
            </a:r>
            <a:r>
              <a:rPr sz="2000" b="1" spc="50" dirty="0">
                <a:solidFill>
                  <a:schemeClr val="bg1"/>
                </a:solidFill>
                <a:latin typeface="Arial"/>
                <a:cs typeface="Arial"/>
              </a:rPr>
              <a:t> </a:t>
            </a:r>
            <a:r>
              <a:rPr sz="2000" b="1" dirty="0">
                <a:solidFill>
                  <a:schemeClr val="bg1"/>
                </a:solidFill>
                <a:latin typeface="Arial"/>
                <a:cs typeface="Arial"/>
              </a:rPr>
              <a:t>in</a:t>
            </a:r>
            <a:r>
              <a:rPr sz="2000" b="1" spc="55" dirty="0">
                <a:solidFill>
                  <a:schemeClr val="bg1"/>
                </a:solidFill>
                <a:latin typeface="Arial"/>
                <a:cs typeface="Arial"/>
              </a:rPr>
              <a:t> </a:t>
            </a:r>
            <a:r>
              <a:rPr sz="2000" b="1" dirty="0">
                <a:solidFill>
                  <a:schemeClr val="bg1"/>
                </a:solidFill>
                <a:latin typeface="Arial"/>
                <a:cs typeface="Arial"/>
              </a:rPr>
              <a:t>respect</a:t>
            </a:r>
            <a:r>
              <a:rPr sz="2000" b="1" spc="40" dirty="0">
                <a:solidFill>
                  <a:schemeClr val="bg1"/>
                </a:solidFill>
                <a:latin typeface="Arial"/>
                <a:cs typeface="Arial"/>
              </a:rPr>
              <a:t> </a:t>
            </a:r>
            <a:r>
              <a:rPr sz="2000" b="1" spc="-25" dirty="0">
                <a:solidFill>
                  <a:schemeClr val="bg1"/>
                </a:solidFill>
                <a:latin typeface="Arial"/>
                <a:cs typeface="Arial"/>
              </a:rPr>
              <a:t>of </a:t>
            </a:r>
            <a:r>
              <a:rPr sz="2000" b="1" dirty="0">
                <a:solidFill>
                  <a:schemeClr val="bg1"/>
                </a:solidFill>
                <a:latin typeface="Arial"/>
                <a:cs typeface="Arial"/>
              </a:rPr>
              <a:t>bottling</a:t>
            </a:r>
            <a:r>
              <a:rPr sz="2000" b="1" spc="-45" dirty="0">
                <a:solidFill>
                  <a:schemeClr val="bg1"/>
                </a:solidFill>
                <a:latin typeface="Arial"/>
                <a:cs typeface="Arial"/>
              </a:rPr>
              <a:t> </a:t>
            </a:r>
            <a:r>
              <a:rPr sz="2000" b="1" spc="-10" dirty="0">
                <a:solidFill>
                  <a:schemeClr val="bg1"/>
                </a:solidFill>
                <a:latin typeface="Arial"/>
                <a:cs typeface="Arial"/>
              </a:rPr>
              <a:t>equipment.</a:t>
            </a:r>
            <a:endParaRPr sz="2000" dirty="0">
              <a:solidFill>
                <a:schemeClr val="bg1"/>
              </a:solidFill>
              <a:latin typeface="Arial"/>
              <a:cs typeface="Arial"/>
            </a:endParaRPr>
          </a:p>
          <a:p>
            <a:pPr marL="354965" marR="212725" indent="-342900">
              <a:lnSpc>
                <a:spcPct val="100000"/>
              </a:lnSpc>
              <a:spcBef>
                <a:spcPts val="1200"/>
              </a:spcBef>
              <a:buFont typeface="Wingdings"/>
              <a:buChar char=""/>
              <a:tabLst>
                <a:tab pos="354965" algn="l"/>
              </a:tabLst>
            </a:pPr>
            <a:r>
              <a:rPr sz="2000" b="1" dirty="0">
                <a:solidFill>
                  <a:schemeClr val="bg1"/>
                </a:solidFill>
                <a:latin typeface="Arial"/>
                <a:cs typeface="Arial"/>
              </a:rPr>
              <a:t>COPYRIGHT</a:t>
            </a:r>
            <a:r>
              <a:rPr sz="2000" b="1" spc="-45" dirty="0">
                <a:solidFill>
                  <a:schemeClr val="bg1"/>
                </a:solidFill>
                <a:latin typeface="Arial"/>
                <a:cs typeface="Arial"/>
              </a:rPr>
              <a:t> </a:t>
            </a:r>
            <a:r>
              <a:rPr sz="2000" b="1" dirty="0">
                <a:solidFill>
                  <a:schemeClr val="bg1"/>
                </a:solidFill>
                <a:latin typeface="Arial"/>
                <a:cs typeface="Arial"/>
              </a:rPr>
              <a:t>–</a:t>
            </a:r>
            <a:r>
              <a:rPr sz="2000" b="1" spc="-15" dirty="0">
                <a:solidFill>
                  <a:schemeClr val="bg1"/>
                </a:solidFill>
                <a:latin typeface="Arial"/>
                <a:cs typeface="Arial"/>
              </a:rPr>
              <a:t> </a:t>
            </a:r>
            <a:r>
              <a:rPr sz="2000" b="1" dirty="0">
                <a:solidFill>
                  <a:schemeClr val="bg1"/>
                </a:solidFill>
                <a:latin typeface="Arial"/>
                <a:cs typeface="Arial"/>
              </a:rPr>
              <a:t>in respect</a:t>
            </a:r>
            <a:r>
              <a:rPr sz="2000" b="1" spc="-45" dirty="0">
                <a:solidFill>
                  <a:schemeClr val="bg1"/>
                </a:solidFill>
                <a:latin typeface="Arial"/>
                <a:cs typeface="Arial"/>
              </a:rPr>
              <a:t> </a:t>
            </a:r>
            <a:r>
              <a:rPr sz="2000" b="1" dirty="0">
                <a:solidFill>
                  <a:schemeClr val="bg1"/>
                </a:solidFill>
                <a:latin typeface="Arial"/>
                <a:cs typeface="Arial"/>
              </a:rPr>
              <a:t>of the text,</a:t>
            </a:r>
            <a:r>
              <a:rPr sz="2000" b="1" spc="-45" dirty="0">
                <a:solidFill>
                  <a:schemeClr val="bg1"/>
                </a:solidFill>
                <a:latin typeface="Arial"/>
                <a:cs typeface="Arial"/>
              </a:rPr>
              <a:t> </a:t>
            </a:r>
            <a:r>
              <a:rPr sz="2000" b="1" spc="-10" dirty="0">
                <a:solidFill>
                  <a:schemeClr val="bg1"/>
                </a:solidFill>
                <a:latin typeface="Arial"/>
                <a:cs typeface="Arial"/>
              </a:rPr>
              <a:t>database </a:t>
            </a:r>
            <a:r>
              <a:rPr sz="2000" b="1" dirty="0">
                <a:solidFill>
                  <a:schemeClr val="bg1"/>
                </a:solidFill>
                <a:latin typeface="Arial"/>
                <a:cs typeface="Arial"/>
              </a:rPr>
              <a:t>or</a:t>
            </a:r>
            <a:r>
              <a:rPr sz="2000" b="1" spc="-40" dirty="0">
                <a:solidFill>
                  <a:schemeClr val="bg1"/>
                </a:solidFill>
                <a:latin typeface="Arial"/>
                <a:cs typeface="Arial"/>
              </a:rPr>
              <a:t> </a:t>
            </a:r>
            <a:r>
              <a:rPr sz="2000" b="1" dirty="0">
                <a:solidFill>
                  <a:schemeClr val="bg1"/>
                </a:solidFill>
                <a:latin typeface="Arial"/>
                <a:cs typeface="Arial"/>
              </a:rPr>
              <a:t>artistic</a:t>
            </a:r>
            <a:r>
              <a:rPr sz="2000" b="1" spc="-50" dirty="0">
                <a:solidFill>
                  <a:schemeClr val="bg1"/>
                </a:solidFill>
                <a:latin typeface="Arial"/>
                <a:cs typeface="Arial"/>
              </a:rPr>
              <a:t> </a:t>
            </a:r>
            <a:r>
              <a:rPr sz="2000" b="1" dirty="0">
                <a:solidFill>
                  <a:schemeClr val="bg1"/>
                </a:solidFill>
                <a:latin typeface="Arial"/>
                <a:cs typeface="Arial"/>
              </a:rPr>
              <a:t>work</a:t>
            </a:r>
            <a:r>
              <a:rPr sz="2000" b="1" spc="-60" dirty="0">
                <a:solidFill>
                  <a:schemeClr val="bg1"/>
                </a:solidFill>
                <a:latin typeface="Arial"/>
                <a:cs typeface="Arial"/>
              </a:rPr>
              <a:t> </a:t>
            </a:r>
            <a:r>
              <a:rPr sz="2000" b="1" dirty="0">
                <a:solidFill>
                  <a:schemeClr val="bg1"/>
                </a:solidFill>
                <a:latin typeface="Arial"/>
                <a:cs typeface="Arial"/>
              </a:rPr>
              <a:t>appearing</a:t>
            </a:r>
            <a:r>
              <a:rPr sz="2000" b="1" spc="-40" dirty="0">
                <a:solidFill>
                  <a:schemeClr val="bg1"/>
                </a:solidFill>
                <a:latin typeface="Arial"/>
                <a:cs typeface="Arial"/>
              </a:rPr>
              <a:t> </a:t>
            </a:r>
            <a:r>
              <a:rPr sz="2000" b="1" dirty="0">
                <a:solidFill>
                  <a:schemeClr val="bg1"/>
                </a:solidFill>
                <a:latin typeface="Arial"/>
                <a:cs typeface="Arial"/>
              </a:rPr>
              <a:t>on</a:t>
            </a:r>
            <a:r>
              <a:rPr sz="2000" b="1" spc="-10" dirty="0">
                <a:solidFill>
                  <a:schemeClr val="bg1"/>
                </a:solidFill>
                <a:latin typeface="Arial"/>
                <a:cs typeface="Arial"/>
              </a:rPr>
              <a:t> </a:t>
            </a:r>
            <a:r>
              <a:rPr sz="2000" b="1" dirty="0">
                <a:solidFill>
                  <a:schemeClr val="bg1"/>
                </a:solidFill>
                <a:latin typeface="Arial"/>
                <a:cs typeface="Arial"/>
              </a:rPr>
              <a:t>its</a:t>
            </a:r>
            <a:r>
              <a:rPr sz="2000" b="1" spc="-5" dirty="0">
                <a:solidFill>
                  <a:schemeClr val="bg1"/>
                </a:solidFill>
                <a:latin typeface="Arial"/>
                <a:cs typeface="Arial"/>
              </a:rPr>
              <a:t> </a:t>
            </a:r>
            <a:r>
              <a:rPr sz="2000" b="1" spc="-10" dirty="0">
                <a:solidFill>
                  <a:schemeClr val="bg1"/>
                </a:solidFill>
                <a:latin typeface="Arial"/>
                <a:cs typeface="Arial"/>
              </a:rPr>
              <a:t>website.</a:t>
            </a:r>
            <a:endParaRPr sz="2000" dirty="0">
              <a:solidFill>
                <a:schemeClr val="bg1"/>
              </a:solidFill>
              <a:latin typeface="Arial"/>
              <a:cs typeface="Arial"/>
            </a:endParaRPr>
          </a:p>
          <a:p>
            <a:pPr marL="354965" marR="1078865">
              <a:lnSpc>
                <a:spcPct val="150000"/>
              </a:lnSpc>
              <a:tabLst>
                <a:tab pos="905510" algn="l"/>
              </a:tabLst>
            </a:pPr>
            <a:r>
              <a:rPr sz="2000" b="1" spc="-10" dirty="0">
                <a:solidFill>
                  <a:schemeClr val="bg1"/>
                </a:solidFill>
                <a:latin typeface="Arial"/>
                <a:cs typeface="Arial"/>
              </a:rPr>
              <a:t>i.e.,</a:t>
            </a:r>
            <a:r>
              <a:rPr sz="2000" b="1" dirty="0">
                <a:solidFill>
                  <a:schemeClr val="bg1"/>
                </a:solidFill>
                <a:latin typeface="Arial"/>
                <a:cs typeface="Arial"/>
              </a:rPr>
              <a:t>	A</a:t>
            </a:r>
            <a:r>
              <a:rPr sz="2000" b="1" spc="-95" dirty="0">
                <a:solidFill>
                  <a:schemeClr val="bg1"/>
                </a:solidFill>
                <a:latin typeface="Arial"/>
                <a:cs typeface="Arial"/>
              </a:rPr>
              <a:t> </a:t>
            </a:r>
            <a:r>
              <a:rPr sz="2000" b="1" dirty="0">
                <a:solidFill>
                  <a:schemeClr val="bg1"/>
                </a:solidFill>
                <a:latin typeface="Arial"/>
                <a:cs typeface="Arial"/>
              </a:rPr>
              <a:t>single</a:t>
            </a:r>
            <a:r>
              <a:rPr sz="2000" b="1" spc="-35" dirty="0">
                <a:solidFill>
                  <a:schemeClr val="bg1"/>
                </a:solidFill>
                <a:latin typeface="Arial"/>
                <a:cs typeface="Arial"/>
              </a:rPr>
              <a:t> </a:t>
            </a:r>
            <a:r>
              <a:rPr sz="2000" b="1" dirty="0">
                <a:solidFill>
                  <a:schemeClr val="bg1"/>
                </a:solidFill>
                <a:latin typeface="Arial"/>
                <a:cs typeface="Arial"/>
              </a:rPr>
              <a:t>product</a:t>
            </a:r>
            <a:r>
              <a:rPr sz="2000" b="1" spc="-20" dirty="0">
                <a:solidFill>
                  <a:schemeClr val="bg1"/>
                </a:solidFill>
                <a:latin typeface="Arial"/>
                <a:cs typeface="Arial"/>
              </a:rPr>
              <a:t> </a:t>
            </a:r>
            <a:r>
              <a:rPr sz="2000" b="1" dirty="0">
                <a:solidFill>
                  <a:schemeClr val="bg1"/>
                </a:solidFill>
                <a:latin typeface="Arial"/>
                <a:cs typeface="Arial"/>
              </a:rPr>
              <a:t>can</a:t>
            </a:r>
            <a:r>
              <a:rPr sz="2000" b="1" spc="-25" dirty="0">
                <a:solidFill>
                  <a:schemeClr val="bg1"/>
                </a:solidFill>
                <a:latin typeface="Arial"/>
                <a:cs typeface="Arial"/>
              </a:rPr>
              <a:t> </a:t>
            </a:r>
            <a:r>
              <a:rPr sz="2000" b="1" dirty="0">
                <a:solidFill>
                  <a:schemeClr val="bg1"/>
                </a:solidFill>
                <a:latin typeface="Arial"/>
                <a:cs typeface="Arial"/>
              </a:rPr>
              <a:t>be</a:t>
            </a:r>
            <a:r>
              <a:rPr sz="2000" b="1" spc="-10" dirty="0">
                <a:solidFill>
                  <a:schemeClr val="bg1"/>
                </a:solidFill>
                <a:latin typeface="Arial"/>
                <a:cs typeface="Arial"/>
              </a:rPr>
              <a:t> protected </a:t>
            </a:r>
            <a:r>
              <a:rPr sz="2000" b="1" dirty="0">
                <a:solidFill>
                  <a:schemeClr val="bg1"/>
                </a:solidFill>
                <a:latin typeface="Arial"/>
                <a:cs typeface="Arial"/>
              </a:rPr>
              <a:t>by</a:t>
            </a:r>
            <a:r>
              <a:rPr sz="2000" b="1" spc="-25" dirty="0">
                <a:solidFill>
                  <a:schemeClr val="bg1"/>
                </a:solidFill>
                <a:latin typeface="Arial"/>
                <a:cs typeface="Arial"/>
              </a:rPr>
              <a:t> </a:t>
            </a:r>
            <a:r>
              <a:rPr sz="2000" b="1" dirty="0">
                <a:solidFill>
                  <a:schemeClr val="bg1"/>
                </a:solidFill>
                <a:latin typeface="Arial"/>
                <a:cs typeface="Arial"/>
              </a:rPr>
              <a:t>more</a:t>
            </a:r>
            <a:r>
              <a:rPr sz="2000" b="1" spc="-25" dirty="0">
                <a:solidFill>
                  <a:schemeClr val="bg1"/>
                </a:solidFill>
                <a:latin typeface="Arial"/>
                <a:cs typeface="Arial"/>
              </a:rPr>
              <a:t> </a:t>
            </a:r>
            <a:r>
              <a:rPr sz="2000" b="1" dirty="0">
                <a:solidFill>
                  <a:schemeClr val="bg1"/>
                </a:solidFill>
                <a:latin typeface="Arial"/>
                <a:cs typeface="Arial"/>
              </a:rPr>
              <a:t>than</a:t>
            </a:r>
            <a:r>
              <a:rPr sz="2000" b="1" spc="-25" dirty="0">
                <a:solidFill>
                  <a:schemeClr val="bg1"/>
                </a:solidFill>
                <a:latin typeface="Arial"/>
                <a:cs typeface="Arial"/>
              </a:rPr>
              <a:t> </a:t>
            </a:r>
            <a:r>
              <a:rPr sz="2000" b="1" dirty="0">
                <a:solidFill>
                  <a:schemeClr val="bg1"/>
                </a:solidFill>
                <a:latin typeface="Arial"/>
                <a:cs typeface="Arial"/>
              </a:rPr>
              <a:t>one</a:t>
            </a:r>
            <a:r>
              <a:rPr sz="2000" b="1" spc="-20" dirty="0">
                <a:solidFill>
                  <a:schemeClr val="bg1"/>
                </a:solidFill>
                <a:latin typeface="Arial"/>
                <a:cs typeface="Arial"/>
              </a:rPr>
              <a:t> IPR.</a:t>
            </a:r>
            <a:endParaRPr sz="2000" dirty="0">
              <a:solidFill>
                <a:schemeClr val="bg1"/>
              </a:solidFill>
              <a:latin typeface="Arial"/>
              <a:cs typeface="Arial"/>
            </a:endParaRPr>
          </a:p>
        </p:txBody>
      </p:sp>
      <p:pic>
        <p:nvPicPr>
          <p:cNvPr id="10" name="Picture 9"/>
          <p:cNvPicPr>
            <a:picLocks noChangeAspect="1"/>
          </p:cNvPicPr>
          <p:nvPr/>
        </p:nvPicPr>
        <p:blipFill>
          <a:blip r:embed="rId4"/>
          <a:stretch>
            <a:fillRect/>
          </a:stretch>
        </p:blipFill>
        <p:spPr>
          <a:xfrm>
            <a:off x="6323444" y="2377018"/>
            <a:ext cx="5775614" cy="3864755"/>
          </a:xfrm>
          <a:prstGeom prst="rect">
            <a:avLst/>
          </a:prstGeom>
        </p:spPr>
      </p:pic>
    </p:spTree>
    <p:extLst>
      <p:ext uri="{BB962C8B-B14F-4D97-AF65-F5344CB8AC3E}">
        <p14:creationId xmlns:p14="http://schemas.microsoft.com/office/powerpoint/2010/main" val="888146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1082" y="318536"/>
            <a:ext cx="8421703" cy="6273804"/>
          </a:xfrm>
          <a:prstGeom prst="rect">
            <a:avLst/>
          </a:prstGeom>
        </p:spPr>
      </p:pic>
    </p:spTree>
    <p:extLst>
      <p:ext uri="{BB962C8B-B14F-4D97-AF65-F5344CB8AC3E}">
        <p14:creationId xmlns:p14="http://schemas.microsoft.com/office/powerpoint/2010/main" val="3054176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25" y="430369"/>
            <a:ext cx="7958331" cy="1077229"/>
          </a:xfrm>
        </p:spPr>
        <p:txBody>
          <a:bodyPr/>
          <a:lstStyle/>
          <a:p>
            <a:r>
              <a:rPr lang="en-IN" b="1" spc="-50" dirty="0">
                <a:solidFill>
                  <a:srgbClr val="FFFF00"/>
                </a:solidFill>
              </a:rPr>
              <a:t>PATENTS</a:t>
            </a:r>
            <a:endParaRPr lang="en-IN" b="1" dirty="0">
              <a:solidFill>
                <a:srgbClr val="FFFF00"/>
              </a:solidFill>
            </a:endParaRPr>
          </a:p>
        </p:txBody>
      </p:sp>
      <p:sp>
        <p:nvSpPr>
          <p:cNvPr id="4" name="object 8"/>
          <p:cNvSpPr txBox="1">
            <a:spLocks noGrp="1"/>
          </p:cNvSpPr>
          <p:nvPr>
            <p:ph idx="1"/>
          </p:nvPr>
        </p:nvSpPr>
        <p:spPr>
          <a:xfrm>
            <a:off x="713728" y="1633764"/>
            <a:ext cx="10501201" cy="3844001"/>
          </a:xfrm>
          <a:prstGeom prst="rect">
            <a:avLst/>
          </a:prstGeom>
        </p:spPr>
        <p:txBody>
          <a:bodyPr vert="horz" wrap="square" lIns="0" tIns="12065" rIns="0" bIns="0" rtlCol="0">
            <a:spAutoFit/>
          </a:bodyPr>
          <a:lstStyle/>
          <a:p>
            <a:pPr marL="910590" marR="435609" indent="-341630">
              <a:lnSpc>
                <a:spcPct val="100000"/>
              </a:lnSpc>
              <a:spcBef>
                <a:spcPts val="95"/>
              </a:spcBef>
              <a:buClr>
                <a:schemeClr val="bg1"/>
              </a:buClr>
              <a:buFont typeface="Wingdings"/>
              <a:buChar char=""/>
              <a:tabLst>
                <a:tab pos="911860" algn="l"/>
              </a:tabLst>
            </a:pPr>
            <a:r>
              <a:rPr sz="2800" dirty="0">
                <a:solidFill>
                  <a:schemeClr val="bg1"/>
                </a:solidFill>
              </a:rPr>
              <a:t>It</a:t>
            </a:r>
            <a:r>
              <a:rPr sz="2800" spc="-65" dirty="0">
                <a:solidFill>
                  <a:schemeClr val="bg1"/>
                </a:solidFill>
              </a:rPr>
              <a:t> </a:t>
            </a:r>
            <a:r>
              <a:rPr sz="2800" dirty="0">
                <a:solidFill>
                  <a:schemeClr val="bg1"/>
                </a:solidFill>
              </a:rPr>
              <a:t>is</a:t>
            </a:r>
            <a:r>
              <a:rPr sz="2800" spc="-65" dirty="0">
                <a:solidFill>
                  <a:schemeClr val="bg1"/>
                </a:solidFill>
              </a:rPr>
              <a:t> </a:t>
            </a:r>
            <a:r>
              <a:rPr sz="2800" dirty="0">
                <a:solidFill>
                  <a:schemeClr val="bg1"/>
                </a:solidFill>
              </a:rPr>
              <a:t>the</a:t>
            </a:r>
            <a:r>
              <a:rPr sz="2800" spc="-35" dirty="0">
                <a:solidFill>
                  <a:schemeClr val="bg1"/>
                </a:solidFill>
              </a:rPr>
              <a:t> </a:t>
            </a:r>
            <a:r>
              <a:rPr sz="2800" dirty="0">
                <a:solidFill>
                  <a:srgbClr val="FFFF00"/>
                </a:solidFill>
              </a:rPr>
              <a:t>exclusive</a:t>
            </a:r>
            <a:r>
              <a:rPr sz="2800" spc="-25" dirty="0">
                <a:solidFill>
                  <a:srgbClr val="FFFF00"/>
                </a:solidFill>
              </a:rPr>
              <a:t> </a:t>
            </a:r>
            <a:r>
              <a:rPr sz="2800" dirty="0">
                <a:solidFill>
                  <a:srgbClr val="FFFF00"/>
                </a:solidFill>
              </a:rPr>
              <a:t>right</a:t>
            </a:r>
            <a:r>
              <a:rPr sz="2800" spc="-65" dirty="0">
                <a:solidFill>
                  <a:srgbClr val="FFFF00"/>
                </a:solidFill>
              </a:rPr>
              <a:t> </a:t>
            </a:r>
            <a:r>
              <a:rPr sz="2800" dirty="0">
                <a:solidFill>
                  <a:srgbClr val="FFFF00"/>
                </a:solidFill>
              </a:rPr>
              <a:t>of</a:t>
            </a:r>
            <a:r>
              <a:rPr sz="2800" spc="-25" dirty="0">
                <a:solidFill>
                  <a:srgbClr val="FFFF00"/>
                </a:solidFill>
              </a:rPr>
              <a:t> </a:t>
            </a:r>
            <a:r>
              <a:rPr sz="2800" i="1" u="sng" dirty="0">
                <a:solidFill>
                  <a:srgbClr val="FFFF00"/>
                </a:solidFill>
                <a:uFill>
                  <a:solidFill>
                    <a:srgbClr val="403152"/>
                  </a:solidFill>
                </a:uFill>
                <a:latin typeface="Arial"/>
                <a:cs typeface="Arial"/>
              </a:rPr>
              <a:t>inventor</a:t>
            </a:r>
            <a:r>
              <a:rPr sz="2800" i="1" spc="-30" dirty="0">
                <a:solidFill>
                  <a:srgbClr val="FFFF00"/>
                </a:solidFill>
                <a:latin typeface="Arial"/>
                <a:cs typeface="Arial"/>
              </a:rPr>
              <a:t> </a:t>
            </a:r>
            <a:r>
              <a:rPr sz="2800" dirty="0">
                <a:solidFill>
                  <a:srgbClr val="FFFF00"/>
                </a:solidFill>
              </a:rPr>
              <a:t>to</a:t>
            </a:r>
            <a:r>
              <a:rPr sz="2800" spc="-60" dirty="0">
                <a:solidFill>
                  <a:srgbClr val="FFFF00"/>
                </a:solidFill>
              </a:rPr>
              <a:t> </a:t>
            </a:r>
            <a:r>
              <a:rPr sz="2800" dirty="0">
                <a:solidFill>
                  <a:srgbClr val="FFFF00"/>
                </a:solidFill>
              </a:rPr>
              <a:t>prevent</a:t>
            </a:r>
            <a:r>
              <a:rPr sz="2800" spc="-40" dirty="0">
                <a:solidFill>
                  <a:srgbClr val="FFFF00"/>
                </a:solidFill>
              </a:rPr>
              <a:t> </a:t>
            </a:r>
            <a:r>
              <a:rPr sz="2800" dirty="0">
                <a:solidFill>
                  <a:srgbClr val="FFFF00"/>
                </a:solidFill>
              </a:rPr>
              <a:t>others</a:t>
            </a:r>
            <a:r>
              <a:rPr sz="2800" spc="-60" dirty="0">
                <a:solidFill>
                  <a:srgbClr val="FFFF00"/>
                </a:solidFill>
              </a:rPr>
              <a:t> </a:t>
            </a:r>
            <a:r>
              <a:rPr sz="2800" spc="-20" dirty="0">
                <a:solidFill>
                  <a:srgbClr val="FFFF00"/>
                </a:solidFill>
              </a:rPr>
              <a:t>from 	</a:t>
            </a:r>
            <a:r>
              <a:rPr sz="2800" dirty="0">
                <a:solidFill>
                  <a:srgbClr val="FFFF00"/>
                </a:solidFill>
              </a:rPr>
              <a:t>possessing,</a:t>
            </a:r>
            <a:r>
              <a:rPr sz="2800" spc="-65" dirty="0">
                <a:solidFill>
                  <a:srgbClr val="FFFF00"/>
                </a:solidFill>
              </a:rPr>
              <a:t> </a:t>
            </a:r>
            <a:r>
              <a:rPr sz="2800" dirty="0">
                <a:solidFill>
                  <a:srgbClr val="FFFF00"/>
                </a:solidFill>
              </a:rPr>
              <a:t>using,</a:t>
            </a:r>
            <a:r>
              <a:rPr sz="2800" spc="-60" dirty="0">
                <a:solidFill>
                  <a:srgbClr val="FFFF00"/>
                </a:solidFill>
              </a:rPr>
              <a:t> </a:t>
            </a:r>
            <a:r>
              <a:rPr sz="2800" dirty="0">
                <a:solidFill>
                  <a:srgbClr val="FFFF00"/>
                </a:solidFill>
              </a:rPr>
              <a:t>selling,</a:t>
            </a:r>
            <a:r>
              <a:rPr sz="2800" spc="-50" dirty="0">
                <a:solidFill>
                  <a:srgbClr val="FFFF00"/>
                </a:solidFill>
              </a:rPr>
              <a:t> </a:t>
            </a:r>
            <a:r>
              <a:rPr sz="2800" dirty="0">
                <a:solidFill>
                  <a:srgbClr val="FFFF00"/>
                </a:solidFill>
              </a:rPr>
              <a:t>manufacturing</a:t>
            </a:r>
            <a:r>
              <a:rPr sz="2800" spc="-30" dirty="0">
                <a:solidFill>
                  <a:srgbClr val="FFFF00"/>
                </a:solidFill>
              </a:rPr>
              <a:t> </a:t>
            </a:r>
            <a:r>
              <a:rPr sz="2800" dirty="0">
                <a:solidFill>
                  <a:srgbClr val="FFFF00"/>
                </a:solidFill>
              </a:rPr>
              <a:t>and</a:t>
            </a:r>
            <a:r>
              <a:rPr sz="2800" spc="-90" dirty="0">
                <a:solidFill>
                  <a:srgbClr val="FFFF00"/>
                </a:solidFill>
              </a:rPr>
              <a:t> </a:t>
            </a:r>
            <a:r>
              <a:rPr sz="2800" spc="-10" dirty="0" smtClean="0">
                <a:solidFill>
                  <a:srgbClr val="FFFF00"/>
                </a:solidFill>
              </a:rPr>
              <a:t>importing</a:t>
            </a:r>
            <a:r>
              <a:rPr lang="en-IN" sz="2800" spc="-10" dirty="0" smtClean="0">
                <a:solidFill>
                  <a:srgbClr val="FFFF00"/>
                </a:solidFill>
              </a:rPr>
              <a:t> </a:t>
            </a:r>
            <a:r>
              <a:rPr sz="2800" dirty="0" smtClean="0">
                <a:solidFill>
                  <a:srgbClr val="FFFF00"/>
                </a:solidFill>
              </a:rPr>
              <a:t>the</a:t>
            </a:r>
            <a:r>
              <a:rPr sz="2800" spc="-60" dirty="0" smtClean="0">
                <a:solidFill>
                  <a:srgbClr val="FFFF00"/>
                </a:solidFill>
              </a:rPr>
              <a:t> </a:t>
            </a:r>
            <a:r>
              <a:rPr sz="2800" dirty="0">
                <a:solidFill>
                  <a:srgbClr val="FFFF00"/>
                </a:solidFill>
              </a:rPr>
              <a:t>patented</a:t>
            </a:r>
            <a:r>
              <a:rPr sz="2800" spc="5" dirty="0">
                <a:solidFill>
                  <a:srgbClr val="FFFF00"/>
                </a:solidFill>
              </a:rPr>
              <a:t> </a:t>
            </a:r>
            <a:r>
              <a:rPr sz="2800" dirty="0">
                <a:solidFill>
                  <a:srgbClr val="FFFF00"/>
                </a:solidFill>
              </a:rPr>
              <a:t>invention or</a:t>
            </a:r>
            <a:r>
              <a:rPr sz="2800" spc="-60" dirty="0">
                <a:solidFill>
                  <a:srgbClr val="FFFF00"/>
                </a:solidFill>
              </a:rPr>
              <a:t> </a:t>
            </a:r>
            <a:r>
              <a:rPr sz="2800" dirty="0">
                <a:solidFill>
                  <a:srgbClr val="FFFF00"/>
                </a:solidFill>
              </a:rPr>
              <a:t>offering</a:t>
            </a:r>
            <a:r>
              <a:rPr sz="2800" spc="-20" dirty="0">
                <a:solidFill>
                  <a:srgbClr val="FFFF00"/>
                </a:solidFill>
              </a:rPr>
              <a:t> </a:t>
            </a:r>
            <a:r>
              <a:rPr sz="2800" dirty="0">
                <a:solidFill>
                  <a:srgbClr val="FFFF00"/>
                </a:solidFill>
              </a:rPr>
              <a:t>to</a:t>
            </a:r>
            <a:r>
              <a:rPr sz="2800" spc="-55" dirty="0">
                <a:solidFill>
                  <a:srgbClr val="FFFF00"/>
                </a:solidFill>
              </a:rPr>
              <a:t> </a:t>
            </a:r>
            <a:r>
              <a:rPr sz="2800" dirty="0">
                <a:solidFill>
                  <a:srgbClr val="FFFF00"/>
                </a:solidFill>
              </a:rPr>
              <a:t>do</a:t>
            </a:r>
            <a:r>
              <a:rPr sz="2800" spc="-25" dirty="0">
                <a:solidFill>
                  <a:srgbClr val="FFFF00"/>
                </a:solidFill>
              </a:rPr>
              <a:t> </a:t>
            </a:r>
            <a:r>
              <a:rPr sz="2800" dirty="0">
                <a:solidFill>
                  <a:srgbClr val="FFFF00"/>
                </a:solidFill>
              </a:rPr>
              <a:t>any</a:t>
            </a:r>
            <a:r>
              <a:rPr sz="2800" spc="-55" dirty="0">
                <a:solidFill>
                  <a:srgbClr val="FFFF00"/>
                </a:solidFill>
              </a:rPr>
              <a:t> </a:t>
            </a:r>
            <a:r>
              <a:rPr sz="2800" dirty="0">
                <a:solidFill>
                  <a:srgbClr val="FFFF00"/>
                </a:solidFill>
              </a:rPr>
              <a:t>of</a:t>
            </a:r>
            <a:r>
              <a:rPr sz="2800" spc="-20" dirty="0">
                <a:solidFill>
                  <a:srgbClr val="FFFF00"/>
                </a:solidFill>
              </a:rPr>
              <a:t> </a:t>
            </a:r>
            <a:r>
              <a:rPr sz="2800" dirty="0">
                <a:solidFill>
                  <a:srgbClr val="FFFF00"/>
                </a:solidFill>
              </a:rPr>
              <a:t>these</a:t>
            </a:r>
            <a:r>
              <a:rPr sz="2800" spc="-35" dirty="0">
                <a:solidFill>
                  <a:srgbClr val="FFFF00"/>
                </a:solidFill>
              </a:rPr>
              <a:t> </a:t>
            </a:r>
            <a:r>
              <a:rPr sz="2800" spc="-20" dirty="0">
                <a:solidFill>
                  <a:srgbClr val="FFFF00"/>
                </a:solidFill>
              </a:rPr>
              <a:t>with </a:t>
            </a:r>
            <a:r>
              <a:rPr sz="2800" dirty="0" smtClean="0">
                <a:solidFill>
                  <a:srgbClr val="FFFF00"/>
                </a:solidFill>
              </a:rPr>
              <a:t>in</a:t>
            </a:r>
            <a:r>
              <a:rPr sz="2800" spc="-75" dirty="0" smtClean="0">
                <a:solidFill>
                  <a:srgbClr val="FFFF00"/>
                </a:solidFill>
              </a:rPr>
              <a:t> </a:t>
            </a:r>
            <a:r>
              <a:rPr sz="2800" dirty="0">
                <a:solidFill>
                  <a:srgbClr val="FFFF00"/>
                </a:solidFill>
              </a:rPr>
              <a:t>a</a:t>
            </a:r>
            <a:r>
              <a:rPr sz="2800" spc="-70" dirty="0">
                <a:solidFill>
                  <a:srgbClr val="FFFF00"/>
                </a:solidFill>
              </a:rPr>
              <a:t> </a:t>
            </a:r>
            <a:r>
              <a:rPr sz="2800" dirty="0">
                <a:solidFill>
                  <a:srgbClr val="FFFF00"/>
                </a:solidFill>
              </a:rPr>
              <a:t>definite</a:t>
            </a:r>
            <a:r>
              <a:rPr sz="2800" spc="-30" dirty="0">
                <a:solidFill>
                  <a:srgbClr val="FFFF00"/>
                </a:solidFill>
              </a:rPr>
              <a:t> </a:t>
            </a:r>
            <a:r>
              <a:rPr sz="2800" dirty="0">
                <a:solidFill>
                  <a:srgbClr val="FFFF00"/>
                </a:solidFill>
              </a:rPr>
              <a:t>geographical</a:t>
            </a:r>
            <a:r>
              <a:rPr sz="2800" spc="-15" dirty="0">
                <a:solidFill>
                  <a:srgbClr val="FFFF00"/>
                </a:solidFill>
              </a:rPr>
              <a:t> </a:t>
            </a:r>
            <a:r>
              <a:rPr sz="2800" spc="-10" dirty="0">
                <a:solidFill>
                  <a:srgbClr val="FFFF00"/>
                </a:solidFill>
              </a:rPr>
              <a:t>area</a:t>
            </a:r>
            <a:r>
              <a:rPr sz="2800" spc="-10" dirty="0"/>
              <a:t>.</a:t>
            </a:r>
          </a:p>
          <a:p>
            <a:pPr marL="910590" marR="808355" indent="-341630">
              <a:lnSpc>
                <a:spcPct val="100000"/>
              </a:lnSpc>
              <a:spcBef>
                <a:spcPts val="1320"/>
              </a:spcBef>
              <a:buClr>
                <a:schemeClr val="bg1"/>
              </a:buClr>
              <a:buFont typeface="Wingdings"/>
              <a:buChar char=""/>
              <a:tabLst>
                <a:tab pos="911860" algn="l"/>
              </a:tabLst>
            </a:pPr>
            <a:r>
              <a:rPr sz="2800" dirty="0">
                <a:solidFill>
                  <a:schemeClr val="bg1"/>
                </a:solidFill>
              </a:rPr>
              <a:t>Patents</a:t>
            </a:r>
            <a:r>
              <a:rPr sz="2800" spc="-50" dirty="0">
                <a:solidFill>
                  <a:schemeClr val="bg1"/>
                </a:solidFill>
              </a:rPr>
              <a:t> </a:t>
            </a:r>
            <a:r>
              <a:rPr sz="2800" dirty="0">
                <a:solidFill>
                  <a:schemeClr val="bg1"/>
                </a:solidFill>
              </a:rPr>
              <a:t>have</a:t>
            </a:r>
            <a:r>
              <a:rPr sz="2800" spc="-75" dirty="0">
                <a:solidFill>
                  <a:schemeClr val="bg1"/>
                </a:solidFill>
              </a:rPr>
              <a:t> </a:t>
            </a:r>
            <a:r>
              <a:rPr sz="2800" dirty="0">
                <a:solidFill>
                  <a:srgbClr val="FFFF00"/>
                </a:solidFill>
              </a:rPr>
              <a:t>territorial</a:t>
            </a:r>
            <a:r>
              <a:rPr sz="2800" spc="-25" dirty="0">
                <a:solidFill>
                  <a:srgbClr val="FFFF00"/>
                </a:solidFill>
              </a:rPr>
              <a:t> </a:t>
            </a:r>
            <a:r>
              <a:rPr sz="2800" dirty="0">
                <a:solidFill>
                  <a:srgbClr val="FFFF00"/>
                </a:solidFill>
              </a:rPr>
              <a:t>jurisdiction</a:t>
            </a:r>
            <a:r>
              <a:rPr sz="2800" spc="-35" dirty="0">
                <a:solidFill>
                  <a:srgbClr val="FFFF00"/>
                </a:solidFill>
              </a:rPr>
              <a:t> </a:t>
            </a:r>
            <a:r>
              <a:rPr sz="2800" dirty="0">
                <a:solidFill>
                  <a:schemeClr val="bg1"/>
                </a:solidFill>
              </a:rPr>
              <a:t>i.e.,</a:t>
            </a:r>
            <a:r>
              <a:rPr sz="2800" spc="-70" dirty="0">
                <a:solidFill>
                  <a:schemeClr val="bg1"/>
                </a:solidFill>
              </a:rPr>
              <a:t> </a:t>
            </a:r>
            <a:r>
              <a:rPr sz="2800" dirty="0">
                <a:solidFill>
                  <a:schemeClr val="bg1"/>
                </a:solidFill>
              </a:rPr>
              <a:t>we</a:t>
            </a:r>
            <a:r>
              <a:rPr sz="2800" spc="-70" dirty="0">
                <a:solidFill>
                  <a:schemeClr val="bg1"/>
                </a:solidFill>
              </a:rPr>
              <a:t> </a:t>
            </a:r>
            <a:r>
              <a:rPr sz="2800" dirty="0">
                <a:solidFill>
                  <a:schemeClr val="bg1"/>
                </a:solidFill>
              </a:rPr>
              <a:t>have</a:t>
            </a:r>
            <a:r>
              <a:rPr sz="2800" spc="-75" dirty="0">
                <a:solidFill>
                  <a:schemeClr val="bg1"/>
                </a:solidFill>
              </a:rPr>
              <a:t> </a:t>
            </a:r>
            <a:r>
              <a:rPr sz="2800" spc="-25" dirty="0">
                <a:solidFill>
                  <a:schemeClr val="bg1"/>
                </a:solidFill>
              </a:rPr>
              <a:t>to </a:t>
            </a:r>
            <a:r>
              <a:rPr sz="2800" dirty="0" smtClean="0">
                <a:solidFill>
                  <a:schemeClr val="bg1"/>
                </a:solidFill>
              </a:rPr>
              <a:t>register</a:t>
            </a:r>
            <a:r>
              <a:rPr sz="2800" spc="-75" dirty="0" smtClean="0">
                <a:solidFill>
                  <a:schemeClr val="bg1"/>
                </a:solidFill>
              </a:rPr>
              <a:t> </a:t>
            </a:r>
            <a:r>
              <a:rPr sz="2800" dirty="0">
                <a:solidFill>
                  <a:schemeClr val="bg1"/>
                </a:solidFill>
              </a:rPr>
              <a:t>the</a:t>
            </a:r>
            <a:r>
              <a:rPr sz="2800" spc="-40" dirty="0">
                <a:solidFill>
                  <a:schemeClr val="bg1"/>
                </a:solidFill>
              </a:rPr>
              <a:t> </a:t>
            </a:r>
            <a:r>
              <a:rPr sz="2800" dirty="0">
                <a:solidFill>
                  <a:schemeClr val="bg1"/>
                </a:solidFill>
              </a:rPr>
              <a:t>patents</a:t>
            </a:r>
            <a:r>
              <a:rPr sz="2800" spc="-35" dirty="0">
                <a:solidFill>
                  <a:schemeClr val="bg1"/>
                </a:solidFill>
              </a:rPr>
              <a:t> </a:t>
            </a:r>
            <a:r>
              <a:rPr sz="2800" dirty="0">
                <a:solidFill>
                  <a:schemeClr val="bg1"/>
                </a:solidFill>
              </a:rPr>
              <a:t>in</a:t>
            </a:r>
            <a:r>
              <a:rPr sz="2800" spc="-70" dirty="0">
                <a:solidFill>
                  <a:schemeClr val="bg1"/>
                </a:solidFill>
              </a:rPr>
              <a:t> </a:t>
            </a:r>
            <a:r>
              <a:rPr sz="2800" dirty="0">
                <a:solidFill>
                  <a:schemeClr val="bg1"/>
                </a:solidFill>
              </a:rPr>
              <a:t>all</a:t>
            </a:r>
            <a:r>
              <a:rPr sz="2800" spc="-70" dirty="0">
                <a:solidFill>
                  <a:schemeClr val="bg1"/>
                </a:solidFill>
              </a:rPr>
              <a:t> </a:t>
            </a:r>
            <a:r>
              <a:rPr sz="2800" dirty="0">
                <a:solidFill>
                  <a:schemeClr val="bg1"/>
                </a:solidFill>
              </a:rPr>
              <a:t>countries</a:t>
            </a:r>
            <a:r>
              <a:rPr sz="2800" spc="-35" dirty="0">
                <a:solidFill>
                  <a:schemeClr val="bg1"/>
                </a:solidFill>
              </a:rPr>
              <a:t> </a:t>
            </a:r>
            <a:r>
              <a:rPr sz="2800" dirty="0">
                <a:solidFill>
                  <a:schemeClr val="bg1"/>
                </a:solidFill>
              </a:rPr>
              <a:t>where</a:t>
            </a:r>
            <a:r>
              <a:rPr sz="2800" spc="-50" dirty="0">
                <a:solidFill>
                  <a:schemeClr val="bg1"/>
                </a:solidFill>
              </a:rPr>
              <a:t> </a:t>
            </a:r>
            <a:r>
              <a:rPr sz="2800" dirty="0">
                <a:solidFill>
                  <a:schemeClr val="bg1"/>
                </a:solidFill>
              </a:rPr>
              <a:t>we</a:t>
            </a:r>
            <a:r>
              <a:rPr sz="2800" spc="-70" dirty="0">
                <a:solidFill>
                  <a:schemeClr val="bg1"/>
                </a:solidFill>
              </a:rPr>
              <a:t> </a:t>
            </a:r>
            <a:r>
              <a:rPr sz="2800" dirty="0">
                <a:solidFill>
                  <a:schemeClr val="bg1"/>
                </a:solidFill>
              </a:rPr>
              <a:t>have</a:t>
            </a:r>
            <a:r>
              <a:rPr sz="2800" spc="-40" dirty="0">
                <a:solidFill>
                  <a:schemeClr val="bg1"/>
                </a:solidFill>
              </a:rPr>
              <a:t> </a:t>
            </a:r>
            <a:r>
              <a:rPr sz="2800" spc="-25" dirty="0">
                <a:solidFill>
                  <a:schemeClr val="bg1"/>
                </a:solidFill>
              </a:rPr>
              <a:t>our </a:t>
            </a:r>
            <a:r>
              <a:rPr sz="2800" spc="-10" dirty="0" smtClean="0">
                <a:solidFill>
                  <a:schemeClr val="bg1"/>
                </a:solidFill>
              </a:rPr>
              <a:t>interests</a:t>
            </a:r>
            <a:r>
              <a:rPr sz="2800" spc="-10" dirty="0">
                <a:solidFill>
                  <a:schemeClr val="bg1"/>
                </a:solidFill>
              </a:rPr>
              <a:t>.</a:t>
            </a:r>
          </a:p>
          <a:p>
            <a:pPr marL="910590" marR="462915" indent="-341630">
              <a:lnSpc>
                <a:spcPct val="100000"/>
              </a:lnSpc>
              <a:spcBef>
                <a:spcPts val="1320"/>
              </a:spcBef>
              <a:buClr>
                <a:schemeClr val="bg1"/>
              </a:buClr>
              <a:buFont typeface="Wingdings"/>
              <a:buChar char=""/>
              <a:tabLst>
                <a:tab pos="911860" algn="l"/>
              </a:tabLst>
            </a:pPr>
            <a:r>
              <a:rPr sz="2800" dirty="0">
                <a:solidFill>
                  <a:schemeClr val="bg1"/>
                </a:solidFill>
              </a:rPr>
              <a:t>Patent</a:t>
            </a:r>
            <a:r>
              <a:rPr sz="2800" spc="-65" dirty="0">
                <a:solidFill>
                  <a:schemeClr val="bg1"/>
                </a:solidFill>
              </a:rPr>
              <a:t> </a:t>
            </a:r>
            <a:r>
              <a:rPr sz="2800" dirty="0">
                <a:solidFill>
                  <a:schemeClr val="bg1"/>
                </a:solidFill>
              </a:rPr>
              <a:t>application</a:t>
            </a:r>
            <a:r>
              <a:rPr sz="2800" spc="-15" dirty="0">
                <a:solidFill>
                  <a:schemeClr val="bg1"/>
                </a:solidFill>
              </a:rPr>
              <a:t> </a:t>
            </a:r>
            <a:r>
              <a:rPr sz="2800" dirty="0">
                <a:solidFill>
                  <a:srgbClr val="FFFF00"/>
                </a:solidFill>
              </a:rPr>
              <a:t>can</a:t>
            </a:r>
            <a:r>
              <a:rPr sz="2800" spc="-65" dirty="0">
                <a:solidFill>
                  <a:srgbClr val="FFFF00"/>
                </a:solidFill>
              </a:rPr>
              <a:t> </a:t>
            </a:r>
            <a:r>
              <a:rPr sz="2800" dirty="0">
                <a:solidFill>
                  <a:srgbClr val="FFFF00"/>
                </a:solidFill>
              </a:rPr>
              <a:t>be</a:t>
            </a:r>
            <a:r>
              <a:rPr sz="2800" spc="-30" dirty="0">
                <a:solidFill>
                  <a:srgbClr val="FFFF00"/>
                </a:solidFill>
              </a:rPr>
              <a:t> </a:t>
            </a:r>
            <a:r>
              <a:rPr sz="2800" dirty="0">
                <a:solidFill>
                  <a:srgbClr val="FFFF00"/>
                </a:solidFill>
              </a:rPr>
              <a:t>filed</a:t>
            </a:r>
            <a:r>
              <a:rPr sz="2800" spc="-25" dirty="0">
                <a:solidFill>
                  <a:srgbClr val="FFFF00"/>
                </a:solidFill>
              </a:rPr>
              <a:t> </a:t>
            </a:r>
            <a:r>
              <a:rPr sz="2800" dirty="0">
                <a:solidFill>
                  <a:srgbClr val="FFFF00"/>
                </a:solidFill>
              </a:rPr>
              <a:t>online</a:t>
            </a:r>
            <a:r>
              <a:rPr sz="2800" spc="-25" dirty="0">
                <a:solidFill>
                  <a:srgbClr val="FFFF00"/>
                </a:solidFill>
              </a:rPr>
              <a:t> </a:t>
            </a:r>
            <a:r>
              <a:rPr sz="2800" dirty="0">
                <a:solidFill>
                  <a:srgbClr val="FFFF00"/>
                </a:solidFill>
              </a:rPr>
              <a:t>in</a:t>
            </a:r>
            <a:r>
              <a:rPr sz="2800" spc="-60" dirty="0">
                <a:solidFill>
                  <a:srgbClr val="FFFF00"/>
                </a:solidFill>
              </a:rPr>
              <a:t> </a:t>
            </a:r>
            <a:r>
              <a:rPr sz="2800" dirty="0">
                <a:solidFill>
                  <a:srgbClr val="FFFF00"/>
                </a:solidFill>
              </a:rPr>
              <a:t>India</a:t>
            </a:r>
            <a:r>
              <a:rPr sz="2800" spc="-30" dirty="0">
                <a:solidFill>
                  <a:srgbClr val="FFFF00"/>
                </a:solidFill>
              </a:rPr>
              <a:t> </a:t>
            </a:r>
            <a:r>
              <a:rPr sz="2800" dirty="0">
                <a:solidFill>
                  <a:schemeClr val="bg1"/>
                </a:solidFill>
              </a:rPr>
              <a:t>by</a:t>
            </a:r>
            <a:r>
              <a:rPr sz="2800" spc="-60" dirty="0">
                <a:solidFill>
                  <a:schemeClr val="bg1"/>
                </a:solidFill>
              </a:rPr>
              <a:t> </a:t>
            </a:r>
            <a:r>
              <a:rPr sz="2800" spc="-10" dirty="0">
                <a:solidFill>
                  <a:schemeClr val="bg1"/>
                </a:solidFill>
              </a:rPr>
              <a:t>inventor 	</a:t>
            </a:r>
            <a:r>
              <a:rPr sz="2800" dirty="0">
                <a:solidFill>
                  <a:schemeClr val="bg1"/>
                </a:solidFill>
              </a:rPr>
              <a:t>or</a:t>
            </a:r>
            <a:r>
              <a:rPr sz="2800" spc="-55" dirty="0">
                <a:solidFill>
                  <a:schemeClr val="bg1"/>
                </a:solidFill>
              </a:rPr>
              <a:t> </a:t>
            </a:r>
            <a:r>
              <a:rPr sz="2800" dirty="0">
                <a:solidFill>
                  <a:schemeClr val="bg1"/>
                </a:solidFill>
              </a:rPr>
              <a:t>his</a:t>
            </a:r>
            <a:r>
              <a:rPr sz="2800" spc="-55" dirty="0">
                <a:solidFill>
                  <a:schemeClr val="bg1"/>
                </a:solidFill>
              </a:rPr>
              <a:t> </a:t>
            </a:r>
            <a:r>
              <a:rPr sz="2800" dirty="0">
                <a:solidFill>
                  <a:schemeClr val="bg1"/>
                </a:solidFill>
              </a:rPr>
              <a:t>assignee</a:t>
            </a:r>
            <a:r>
              <a:rPr sz="2800" spc="-25" dirty="0">
                <a:solidFill>
                  <a:schemeClr val="bg1"/>
                </a:solidFill>
              </a:rPr>
              <a:t> </a:t>
            </a:r>
            <a:r>
              <a:rPr sz="2800" dirty="0">
                <a:solidFill>
                  <a:schemeClr val="bg1"/>
                </a:solidFill>
              </a:rPr>
              <a:t>on</a:t>
            </a:r>
            <a:r>
              <a:rPr sz="2800" spc="-55" dirty="0"/>
              <a:t> </a:t>
            </a:r>
            <a:r>
              <a:rPr sz="2800" spc="-10" dirty="0">
                <a:hlinkClick r:id="rId2"/>
              </a:rPr>
              <a:t>www.ipindia.nic.in</a:t>
            </a:r>
          </a:p>
        </p:txBody>
      </p:sp>
    </p:spTree>
    <p:extLst>
      <p:ext uri="{BB962C8B-B14F-4D97-AF65-F5344CB8AC3E}">
        <p14:creationId xmlns:p14="http://schemas.microsoft.com/office/powerpoint/2010/main" val="659230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069" y="218660"/>
            <a:ext cx="9613861" cy="880009"/>
          </a:xfrm>
        </p:spPr>
        <p:txBody>
          <a:bodyPr>
            <a:normAutofit fontScale="90000"/>
          </a:bodyPr>
          <a:lstStyle/>
          <a:p>
            <a:r>
              <a:rPr lang="en-IN" b="1" spc="-60" dirty="0">
                <a:solidFill>
                  <a:srgbClr val="FFFF00"/>
                </a:solidFill>
                <a:uFill>
                  <a:solidFill>
                    <a:srgbClr val="FFFFFF"/>
                  </a:solidFill>
                </a:uFill>
                <a:latin typeface="Calibri"/>
                <a:cs typeface="Calibri"/>
              </a:rPr>
              <a:t>PATENT</a:t>
            </a:r>
            <a:r>
              <a:rPr lang="en-IN" b="1" spc="-35" dirty="0">
                <a:solidFill>
                  <a:srgbClr val="FFFF00"/>
                </a:solidFill>
                <a:uFill>
                  <a:solidFill>
                    <a:srgbClr val="FFFFFF"/>
                  </a:solidFill>
                </a:uFill>
                <a:latin typeface="Calibri"/>
                <a:cs typeface="Calibri"/>
              </a:rPr>
              <a:t> </a:t>
            </a:r>
            <a:r>
              <a:rPr lang="en-IN" b="1" dirty="0">
                <a:solidFill>
                  <a:srgbClr val="FFFF00"/>
                </a:solidFill>
                <a:uFill>
                  <a:solidFill>
                    <a:srgbClr val="FFFFFF"/>
                  </a:solidFill>
                </a:uFill>
                <a:latin typeface="Calibri"/>
                <a:cs typeface="Calibri"/>
              </a:rPr>
              <a:t>ACT</a:t>
            </a:r>
            <a:r>
              <a:rPr lang="en-IN" b="1" spc="-30" dirty="0">
                <a:solidFill>
                  <a:srgbClr val="FFFF00"/>
                </a:solidFill>
                <a:uFill>
                  <a:solidFill>
                    <a:srgbClr val="FFFFFF"/>
                  </a:solidFill>
                </a:uFill>
                <a:latin typeface="Calibri"/>
                <a:cs typeface="Calibri"/>
              </a:rPr>
              <a:t> </a:t>
            </a:r>
            <a:r>
              <a:rPr lang="en-IN" b="1" dirty="0">
                <a:solidFill>
                  <a:srgbClr val="FFFF00"/>
                </a:solidFill>
                <a:uFill>
                  <a:solidFill>
                    <a:srgbClr val="FFFFFF"/>
                  </a:solidFill>
                </a:uFill>
                <a:latin typeface="Calibri"/>
                <a:cs typeface="Calibri"/>
              </a:rPr>
              <a:t>&amp;</a:t>
            </a:r>
            <a:r>
              <a:rPr lang="en-IN" b="1" spc="-25" dirty="0">
                <a:solidFill>
                  <a:srgbClr val="FFFF00"/>
                </a:solidFill>
                <a:uFill>
                  <a:solidFill>
                    <a:srgbClr val="FFFFFF"/>
                  </a:solidFill>
                </a:uFill>
                <a:latin typeface="Calibri"/>
                <a:cs typeface="Calibri"/>
              </a:rPr>
              <a:t> </a:t>
            </a:r>
            <a:r>
              <a:rPr lang="en-IN" b="1" spc="-10" dirty="0">
                <a:solidFill>
                  <a:srgbClr val="FFFF00"/>
                </a:solidFill>
                <a:uFill>
                  <a:solidFill>
                    <a:srgbClr val="FFFFFF"/>
                  </a:solidFill>
                </a:uFill>
                <a:latin typeface="Calibri"/>
                <a:cs typeface="Calibri"/>
              </a:rPr>
              <a:t>RULES</a:t>
            </a:r>
            <a:r>
              <a:rPr lang="en-IN" dirty="0">
                <a:latin typeface="Calibri"/>
                <a:cs typeface="Calibri"/>
              </a:rPr>
              <a:t/>
            </a:r>
            <a:br>
              <a:rPr lang="en-IN" dirty="0">
                <a:latin typeface="Calibri"/>
                <a:cs typeface="Calibri"/>
              </a:rPr>
            </a:br>
            <a:endParaRPr lang="en-IN" dirty="0"/>
          </a:p>
        </p:txBody>
      </p:sp>
      <p:sp>
        <p:nvSpPr>
          <p:cNvPr id="3" name="Content Placeholder 2"/>
          <p:cNvSpPr>
            <a:spLocks noGrp="1"/>
          </p:cNvSpPr>
          <p:nvPr>
            <p:ph idx="1"/>
          </p:nvPr>
        </p:nvSpPr>
        <p:spPr>
          <a:xfrm>
            <a:off x="590869" y="1296765"/>
            <a:ext cx="11059848" cy="4636209"/>
          </a:xfrm>
        </p:spPr>
        <p:txBody>
          <a:bodyPr>
            <a:noAutofit/>
          </a:bodyPr>
          <a:lstStyle/>
          <a:p>
            <a:pPr marL="355600" marR="6350" indent="-342900">
              <a:lnSpc>
                <a:spcPct val="120000"/>
              </a:lnSpc>
              <a:spcBef>
                <a:spcPts val="2470"/>
              </a:spcBef>
              <a:buClr>
                <a:schemeClr val="bg1"/>
              </a:buClr>
              <a:buFont typeface="Wingdings"/>
              <a:buChar char=""/>
              <a:tabLst>
                <a:tab pos="355600" algn="l"/>
              </a:tabLst>
            </a:pPr>
            <a:r>
              <a:rPr lang="en-GB" sz="2400" dirty="0">
                <a:solidFill>
                  <a:schemeClr val="bg1"/>
                </a:solidFill>
                <a:latin typeface="Arial"/>
                <a:cs typeface="Arial"/>
              </a:rPr>
              <a:t>In</a:t>
            </a:r>
            <a:r>
              <a:rPr lang="en-GB" sz="2400" spc="105" dirty="0">
                <a:solidFill>
                  <a:schemeClr val="bg1"/>
                </a:solidFill>
                <a:latin typeface="Arial"/>
                <a:cs typeface="Arial"/>
              </a:rPr>
              <a:t> </a:t>
            </a:r>
            <a:r>
              <a:rPr lang="en-GB" sz="2400" dirty="0">
                <a:solidFill>
                  <a:schemeClr val="bg1"/>
                </a:solidFill>
                <a:latin typeface="Arial"/>
                <a:cs typeface="Arial"/>
              </a:rPr>
              <a:t>India,</a:t>
            </a:r>
            <a:r>
              <a:rPr lang="en-GB" sz="2400" spc="110" dirty="0">
                <a:solidFill>
                  <a:schemeClr val="bg1"/>
                </a:solidFill>
                <a:latin typeface="Arial"/>
                <a:cs typeface="Arial"/>
              </a:rPr>
              <a:t> </a:t>
            </a:r>
            <a:r>
              <a:rPr lang="en-GB" sz="2400" dirty="0">
                <a:solidFill>
                  <a:schemeClr val="bg1"/>
                </a:solidFill>
                <a:latin typeface="Arial"/>
                <a:cs typeface="Arial"/>
              </a:rPr>
              <a:t>Patent</a:t>
            </a:r>
            <a:r>
              <a:rPr lang="en-GB" sz="2400" spc="114" dirty="0">
                <a:solidFill>
                  <a:schemeClr val="bg1"/>
                </a:solidFill>
                <a:latin typeface="Arial"/>
                <a:cs typeface="Arial"/>
              </a:rPr>
              <a:t> </a:t>
            </a:r>
            <a:r>
              <a:rPr lang="en-GB" sz="2400" dirty="0">
                <a:solidFill>
                  <a:schemeClr val="bg1"/>
                </a:solidFill>
                <a:latin typeface="Arial"/>
                <a:cs typeface="Arial"/>
              </a:rPr>
              <a:t>rights</a:t>
            </a:r>
            <a:r>
              <a:rPr lang="en-GB" sz="2400" spc="110" dirty="0">
                <a:solidFill>
                  <a:schemeClr val="bg1"/>
                </a:solidFill>
                <a:latin typeface="Arial"/>
                <a:cs typeface="Arial"/>
              </a:rPr>
              <a:t> </a:t>
            </a:r>
            <a:r>
              <a:rPr lang="en-GB" sz="2400" dirty="0">
                <a:solidFill>
                  <a:schemeClr val="bg1"/>
                </a:solidFill>
                <a:latin typeface="Arial"/>
                <a:cs typeface="Arial"/>
              </a:rPr>
              <a:t>are</a:t>
            </a:r>
            <a:r>
              <a:rPr lang="en-GB" sz="2400" spc="125" dirty="0">
                <a:solidFill>
                  <a:schemeClr val="bg1"/>
                </a:solidFill>
                <a:latin typeface="Arial"/>
                <a:cs typeface="Arial"/>
              </a:rPr>
              <a:t> </a:t>
            </a:r>
            <a:r>
              <a:rPr lang="en-GB" sz="2400" dirty="0">
                <a:solidFill>
                  <a:schemeClr val="bg1"/>
                </a:solidFill>
                <a:latin typeface="Arial"/>
                <a:cs typeface="Arial"/>
              </a:rPr>
              <a:t>governed</a:t>
            </a:r>
            <a:r>
              <a:rPr lang="en-GB" sz="2400" spc="110" dirty="0">
                <a:solidFill>
                  <a:schemeClr val="bg1"/>
                </a:solidFill>
                <a:latin typeface="Arial"/>
                <a:cs typeface="Arial"/>
              </a:rPr>
              <a:t> </a:t>
            </a:r>
            <a:r>
              <a:rPr lang="en-GB" sz="2400" dirty="0">
                <a:solidFill>
                  <a:schemeClr val="bg1"/>
                </a:solidFill>
                <a:latin typeface="Arial"/>
                <a:cs typeface="Arial"/>
              </a:rPr>
              <a:t>by</a:t>
            </a:r>
            <a:r>
              <a:rPr lang="en-GB" sz="2400" spc="110" dirty="0">
                <a:solidFill>
                  <a:schemeClr val="bg1"/>
                </a:solidFill>
                <a:latin typeface="Arial"/>
                <a:cs typeface="Arial"/>
              </a:rPr>
              <a:t> </a:t>
            </a:r>
            <a:r>
              <a:rPr lang="en-GB" sz="2400" dirty="0">
                <a:solidFill>
                  <a:schemeClr val="bg1"/>
                </a:solidFill>
                <a:latin typeface="Arial"/>
                <a:cs typeface="Arial"/>
              </a:rPr>
              <a:t>the</a:t>
            </a:r>
            <a:r>
              <a:rPr lang="en-GB" sz="2400" spc="110" dirty="0">
                <a:solidFill>
                  <a:schemeClr val="bg1"/>
                </a:solidFill>
                <a:latin typeface="Arial"/>
                <a:cs typeface="Arial"/>
              </a:rPr>
              <a:t> </a:t>
            </a:r>
            <a:r>
              <a:rPr lang="en-GB" sz="2400" dirty="0">
                <a:solidFill>
                  <a:srgbClr val="FFFF00"/>
                </a:solidFill>
                <a:latin typeface="Arial"/>
                <a:cs typeface="Arial"/>
              </a:rPr>
              <a:t>Patents</a:t>
            </a:r>
            <a:r>
              <a:rPr lang="en-GB" sz="2400" spc="125" dirty="0">
                <a:solidFill>
                  <a:srgbClr val="FFFF00"/>
                </a:solidFill>
                <a:latin typeface="Arial"/>
                <a:cs typeface="Arial"/>
              </a:rPr>
              <a:t> </a:t>
            </a:r>
            <a:r>
              <a:rPr lang="en-GB" sz="2400" spc="-20" dirty="0">
                <a:solidFill>
                  <a:srgbClr val="FFFF00"/>
                </a:solidFill>
                <a:latin typeface="Arial"/>
                <a:cs typeface="Arial"/>
              </a:rPr>
              <a:t>Act, </a:t>
            </a:r>
            <a:r>
              <a:rPr lang="en-GB" sz="2400" dirty="0">
                <a:solidFill>
                  <a:srgbClr val="FFFF00"/>
                </a:solidFill>
                <a:latin typeface="Arial"/>
                <a:cs typeface="Arial"/>
              </a:rPr>
              <a:t>1970</a:t>
            </a:r>
            <a:r>
              <a:rPr lang="en-GB" sz="2400" dirty="0">
                <a:latin typeface="Arial"/>
                <a:cs typeface="Arial"/>
              </a:rPr>
              <a:t>.</a:t>
            </a:r>
            <a:r>
              <a:rPr lang="en-GB" sz="2400" spc="325" dirty="0">
                <a:latin typeface="Arial"/>
                <a:cs typeface="Arial"/>
              </a:rPr>
              <a:t> </a:t>
            </a:r>
            <a:r>
              <a:rPr lang="en-GB" sz="2400" dirty="0">
                <a:solidFill>
                  <a:schemeClr val="bg1"/>
                </a:solidFill>
                <a:latin typeface="Arial"/>
                <a:cs typeface="Arial"/>
              </a:rPr>
              <a:t>At</a:t>
            </a:r>
            <a:r>
              <a:rPr lang="en-GB" sz="2400" spc="325" dirty="0">
                <a:solidFill>
                  <a:schemeClr val="bg1"/>
                </a:solidFill>
                <a:latin typeface="Arial"/>
                <a:cs typeface="Arial"/>
              </a:rPr>
              <a:t> </a:t>
            </a:r>
            <a:r>
              <a:rPr lang="en-GB" sz="2400" dirty="0">
                <a:solidFill>
                  <a:schemeClr val="bg1"/>
                </a:solidFill>
                <a:latin typeface="Arial"/>
                <a:cs typeface="Arial"/>
              </a:rPr>
              <a:t>present</a:t>
            </a:r>
            <a:r>
              <a:rPr lang="en-GB" sz="2400" spc="310" dirty="0">
                <a:solidFill>
                  <a:schemeClr val="bg1"/>
                </a:solidFill>
                <a:latin typeface="Arial"/>
                <a:cs typeface="Arial"/>
              </a:rPr>
              <a:t> </a:t>
            </a:r>
            <a:r>
              <a:rPr lang="en-GB" sz="2400" dirty="0">
                <a:solidFill>
                  <a:srgbClr val="FFFF00"/>
                </a:solidFill>
                <a:latin typeface="Arial"/>
                <a:cs typeface="Arial"/>
              </a:rPr>
              <a:t>3rd</a:t>
            </a:r>
            <a:r>
              <a:rPr lang="en-GB" sz="2400" spc="330" dirty="0">
                <a:solidFill>
                  <a:srgbClr val="FFFF00"/>
                </a:solidFill>
                <a:latin typeface="Arial"/>
                <a:cs typeface="Arial"/>
              </a:rPr>
              <a:t> </a:t>
            </a:r>
            <a:r>
              <a:rPr lang="en-GB" sz="2400" dirty="0">
                <a:solidFill>
                  <a:srgbClr val="FFFF00"/>
                </a:solidFill>
                <a:latin typeface="Arial"/>
                <a:cs typeface="Arial"/>
              </a:rPr>
              <a:t>amendment</a:t>
            </a:r>
            <a:r>
              <a:rPr lang="en-GB" sz="2400" spc="330" dirty="0">
                <a:solidFill>
                  <a:srgbClr val="FFFF00"/>
                </a:solidFill>
                <a:latin typeface="Arial"/>
                <a:cs typeface="Arial"/>
              </a:rPr>
              <a:t> </a:t>
            </a:r>
            <a:r>
              <a:rPr lang="en-GB" sz="2400" dirty="0">
                <a:solidFill>
                  <a:srgbClr val="FFFF00"/>
                </a:solidFill>
                <a:latin typeface="Arial"/>
                <a:cs typeface="Arial"/>
              </a:rPr>
              <a:t>of</a:t>
            </a:r>
            <a:r>
              <a:rPr lang="en-GB" sz="2400" spc="315" dirty="0">
                <a:solidFill>
                  <a:srgbClr val="FFFF00"/>
                </a:solidFill>
                <a:latin typeface="Arial"/>
                <a:cs typeface="Arial"/>
              </a:rPr>
              <a:t> </a:t>
            </a:r>
            <a:r>
              <a:rPr lang="en-GB" sz="2400" dirty="0">
                <a:solidFill>
                  <a:srgbClr val="FFFF00"/>
                </a:solidFill>
                <a:latin typeface="Arial"/>
                <a:cs typeface="Arial"/>
              </a:rPr>
              <a:t>Act</a:t>
            </a:r>
            <a:r>
              <a:rPr lang="en-GB" sz="2400" spc="315" dirty="0">
                <a:solidFill>
                  <a:srgbClr val="FFFF00"/>
                </a:solidFill>
                <a:latin typeface="Arial"/>
                <a:cs typeface="Arial"/>
              </a:rPr>
              <a:t> </a:t>
            </a:r>
            <a:r>
              <a:rPr lang="en-GB" sz="2400" dirty="0">
                <a:solidFill>
                  <a:srgbClr val="FFFF00"/>
                </a:solidFill>
                <a:latin typeface="Arial"/>
                <a:cs typeface="Arial"/>
              </a:rPr>
              <a:t>known</a:t>
            </a:r>
            <a:r>
              <a:rPr lang="en-GB" sz="2400" spc="320" dirty="0">
                <a:solidFill>
                  <a:srgbClr val="FFFF00"/>
                </a:solidFill>
                <a:latin typeface="Arial"/>
                <a:cs typeface="Arial"/>
              </a:rPr>
              <a:t> </a:t>
            </a:r>
            <a:r>
              <a:rPr lang="en-GB" sz="2400" dirty="0">
                <a:solidFill>
                  <a:srgbClr val="FFFF00"/>
                </a:solidFill>
                <a:latin typeface="Arial"/>
                <a:cs typeface="Arial"/>
              </a:rPr>
              <a:t>as</a:t>
            </a:r>
            <a:r>
              <a:rPr lang="en-GB" sz="2400" spc="305" dirty="0">
                <a:solidFill>
                  <a:srgbClr val="FFFF00"/>
                </a:solidFill>
                <a:latin typeface="Arial"/>
                <a:cs typeface="Arial"/>
              </a:rPr>
              <a:t> </a:t>
            </a:r>
            <a:r>
              <a:rPr lang="en-GB" sz="2400" spc="-25" dirty="0">
                <a:solidFill>
                  <a:srgbClr val="FFFF00"/>
                </a:solidFill>
                <a:latin typeface="Arial"/>
                <a:cs typeface="Arial"/>
              </a:rPr>
              <a:t>the </a:t>
            </a:r>
            <a:r>
              <a:rPr lang="en-GB" sz="2400" dirty="0">
                <a:solidFill>
                  <a:srgbClr val="FFFF00"/>
                </a:solidFill>
                <a:latin typeface="Arial"/>
                <a:cs typeface="Arial"/>
              </a:rPr>
              <a:t>Patent</a:t>
            </a:r>
            <a:r>
              <a:rPr lang="en-GB" sz="2400" spc="-55" dirty="0">
                <a:solidFill>
                  <a:srgbClr val="FFFF00"/>
                </a:solidFill>
                <a:latin typeface="Arial"/>
                <a:cs typeface="Arial"/>
              </a:rPr>
              <a:t> </a:t>
            </a:r>
            <a:r>
              <a:rPr lang="en-GB" sz="2400" spc="-10" dirty="0">
                <a:solidFill>
                  <a:srgbClr val="FFFF00"/>
                </a:solidFill>
                <a:latin typeface="Arial"/>
                <a:cs typeface="Arial"/>
              </a:rPr>
              <a:t>(Amendment)</a:t>
            </a:r>
            <a:r>
              <a:rPr lang="en-GB" sz="2400" spc="-125" dirty="0">
                <a:solidFill>
                  <a:srgbClr val="FFFF00"/>
                </a:solidFill>
                <a:latin typeface="Arial"/>
                <a:cs typeface="Arial"/>
              </a:rPr>
              <a:t> </a:t>
            </a:r>
            <a:r>
              <a:rPr lang="en-GB" sz="2400" dirty="0">
                <a:solidFill>
                  <a:srgbClr val="FFFF00"/>
                </a:solidFill>
                <a:latin typeface="Arial"/>
                <a:cs typeface="Arial"/>
              </a:rPr>
              <a:t>Act,</a:t>
            </a:r>
            <a:r>
              <a:rPr lang="en-GB" sz="2400" spc="-50" dirty="0">
                <a:solidFill>
                  <a:srgbClr val="FFFF00"/>
                </a:solidFill>
                <a:latin typeface="Arial"/>
                <a:cs typeface="Arial"/>
              </a:rPr>
              <a:t> </a:t>
            </a:r>
            <a:r>
              <a:rPr lang="en-GB" sz="2400" dirty="0">
                <a:solidFill>
                  <a:srgbClr val="FFFF00"/>
                </a:solidFill>
                <a:latin typeface="Arial"/>
                <a:cs typeface="Arial"/>
              </a:rPr>
              <a:t>2005</a:t>
            </a:r>
            <a:r>
              <a:rPr lang="en-GB" sz="2400" spc="-35" dirty="0">
                <a:solidFill>
                  <a:srgbClr val="FFFF00"/>
                </a:solidFill>
                <a:latin typeface="Arial"/>
                <a:cs typeface="Arial"/>
              </a:rPr>
              <a:t> </a:t>
            </a:r>
            <a:r>
              <a:rPr lang="en-GB" sz="2400" dirty="0">
                <a:solidFill>
                  <a:srgbClr val="FFFF00"/>
                </a:solidFill>
                <a:latin typeface="Arial"/>
                <a:cs typeface="Arial"/>
              </a:rPr>
              <a:t>is</a:t>
            </a:r>
            <a:r>
              <a:rPr lang="en-GB" sz="2400" spc="-45" dirty="0">
                <a:solidFill>
                  <a:srgbClr val="FFFF00"/>
                </a:solidFill>
                <a:latin typeface="Arial"/>
                <a:cs typeface="Arial"/>
              </a:rPr>
              <a:t> </a:t>
            </a:r>
            <a:r>
              <a:rPr lang="en-GB" sz="2400" dirty="0">
                <a:solidFill>
                  <a:srgbClr val="FFFF00"/>
                </a:solidFill>
                <a:latin typeface="Arial"/>
                <a:cs typeface="Arial"/>
              </a:rPr>
              <a:t>in</a:t>
            </a:r>
            <a:r>
              <a:rPr lang="en-GB" sz="2400" spc="-45" dirty="0">
                <a:solidFill>
                  <a:srgbClr val="FFFF00"/>
                </a:solidFill>
                <a:latin typeface="Arial"/>
                <a:cs typeface="Arial"/>
              </a:rPr>
              <a:t> </a:t>
            </a:r>
            <a:r>
              <a:rPr lang="en-GB" sz="2400" spc="-10" dirty="0">
                <a:solidFill>
                  <a:srgbClr val="FFFF00"/>
                </a:solidFill>
                <a:latin typeface="Arial"/>
                <a:cs typeface="Arial"/>
              </a:rPr>
              <a:t>force.</a:t>
            </a:r>
            <a:endParaRPr lang="en-GB" sz="2400" dirty="0">
              <a:solidFill>
                <a:srgbClr val="FFFF00"/>
              </a:solidFill>
              <a:latin typeface="Arial"/>
              <a:cs typeface="Arial"/>
            </a:endParaRPr>
          </a:p>
          <a:p>
            <a:pPr marL="355600" marR="6350" indent="-342900">
              <a:lnSpc>
                <a:spcPct val="120000"/>
              </a:lnSpc>
              <a:spcBef>
                <a:spcPts val="1440"/>
              </a:spcBef>
              <a:buClr>
                <a:schemeClr val="bg1"/>
              </a:buClr>
              <a:buFont typeface="Wingdings"/>
              <a:buChar char=""/>
              <a:tabLst>
                <a:tab pos="355600" algn="l"/>
              </a:tabLst>
            </a:pPr>
            <a:r>
              <a:rPr lang="en-GB" sz="2400" dirty="0">
                <a:solidFill>
                  <a:schemeClr val="bg1"/>
                </a:solidFill>
                <a:latin typeface="Arial"/>
                <a:cs typeface="Arial"/>
              </a:rPr>
              <a:t>For</a:t>
            </a:r>
            <a:r>
              <a:rPr lang="en-GB" sz="2400" spc="365" dirty="0">
                <a:solidFill>
                  <a:schemeClr val="bg1"/>
                </a:solidFill>
                <a:latin typeface="Arial"/>
                <a:cs typeface="Arial"/>
              </a:rPr>
              <a:t> </a:t>
            </a:r>
            <a:r>
              <a:rPr lang="en-GB" sz="2400" dirty="0">
                <a:solidFill>
                  <a:schemeClr val="bg1"/>
                </a:solidFill>
                <a:latin typeface="Arial"/>
                <a:cs typeface="Arial"/>
              </a:rPr>
              <a:t>application</a:t>
            </a:r>
            <a:r>
              <a:rPr lang="en-GB" sz="2400" spc="360" dirty="0">
                <a:solidFill>
                  <a:schemeClr val="bg1"/>
                </a:solidFill>
                <a:latin typeface="Arial"/>
                <a:cs typeface="Arial"/>
              </a:rPr>
              <a:t> </a:t>
            </a:r>
            <a:r>
              <a:rPr lang="en-GB" sz="2400" dirty="0">
                <a:solidFill>
                  <a:schemeClr val="bg1"/>
                </a:solidFill>
                <a:latin typeface="Arial"/>
                <a:cs typeface="Arial"/>
              </a:rPr>
              <a:t>of</a:t>
            </a:r>
            <a:r>
              <a:rPr lang="en-GB" sz="2400" spc="355" dirty="0">
                <a:solidFill>
                  <a:schemeClr val="bg1"/>
                </a:solidFill>
                <a:latin typeface="Arial"/>
                <a:cs typeface="Arial"/>
              </a:rPr>
              <a:t> </a:t>
            </a:r>
            <a:r>
              <a:rPr lang="en-GB" sz="2400" dirty="0">
                <a:solidFill>
                  <a:schemeClr val="bg1"/>
                </a:solidFill>
                <a:latin typeface="Arial"/>
                <a:cs typeface="Arial"/>
              </a:rPr>
              <a:t>Patents</a:t>
            </a:r>
            <a:r>
              <a:rPr lang="en-GB" sz="2400" spc="355" dirty="0">
                <a:solidFill>
                  <a:schemeClr val="bg1"/>
                </a:solidFill>
                <a:latin typeface="Arial"/>
                <a:cs typeface="Arial"/>
              </a:rPr>
              <a:t> </a:t>
            </a:r>
            <a:r>
              <a:rPr lang="en-GB" sz="2400" dirty="0">
                <a:solidFill>
                  <a:schemeClr val="bg1"/>
                </a:solidFill>
                <a:latin typeface="Arial"/>
                <a:cs typeface="Arial"/>
              </a:rPr>
              <a:t>Act,</a:t>
            </a:r>
            <a:r>
              <a:rPr lang="en-GB" sz="2400" spc="365" dirty="0">
                <a:solidFill>
                  <a:schemeClr val="bg1"/>
                </a:solidFill>
                <a:latin typeface="Arial"/>
                <a:cs typeface="Arial"/>
              </a:rPr>
              <a:t> </a:t>
            </a:r>
            <a:r>
              <a:rPr lang="en-GB" sz="2400" dirty="0">
                <a:solidFill>
                  <a:schemeClr val="bg1"/>
                </a:solidFill>
                <a:latin typeface="Arial"/>
                <a:cs typeface="Arial"/>
              </a:rPr>
              <a:t>rules</a:t>
            </a:r>
            <a:r>
              <a:rPr lang="en-GB" sz="2400" spc="365" dirty="0">
                <a:solidFill>
                  <a:schemeClr val="bg1"/>
                </a:solidFill>
                <a:latin typeface="Arial"/>
                <a:cs typeface="Arial"/>
              </a:rPr>
              <a:t> </a:t>
            </a:r>
            <a:r>
              <a:rPr lang="en-GB" sz="2400" dirty="0">
                <a:solidFill>
                  <a:schemeClr val="bg1"/>
                </a:solidFill>
                <a:latin typeface="Arial"/>
                <a:cs typeface="Arial"/>
              </a:rPr>
              <a:t>are</a:t>
            </a:r>
            <a:r>
              <a:rPr lang="en-GB" sz="2400" spc="365" dirty="0">
                <a:solidFill>
                  <a:schemeClr val="bg1"/>
                </a:solidFill>
                <a:latin typeface="Arial"/>
                <a:cs typeface="Arial"/>
              </a:rPr>
              <a:t> </a:t>
            </a:r>
            <a:r>
              <a:rPr lang="en-GB" sz="2400" dirty="0">
                <a:solidFill>
                  <a:schemeClr val="bg1"/>
                </a:solidFill>
                <a:latin typeface="Arial"/>
                <a:cs typeface="Arial"/>
              </a:rPr>
              <a:t>made</a:t>
            </a:r>
            <a:r>
              <a:rPr lang="en-GB" sz="2400" spc="365" dirty="0">
                <a:solidFill>
                  <a:schemeClr val="bg1"/>
                </a:solidFill>
                <a:latin typeface="Arial"/>
                <a:cs typeface="Arial"/>
              </a:rPr>
              <a:t> </a:t>
            </a:r>
            <a:r>
              <a:rPr lang="en-GB" sz="2400" dirty="0">
                <a:solidFill>
                  <a:schemeClr val="bg1"/>
                </a:solidFill>
                <a:latin typeface="Arial"/>
                <a:cs typeface="Arial"/>
              </a:rPr>
              <a:t>by</a:t>
            </a:r>
            <a:r>
              <a:rPr lang="en-GB" sz="2400" spc="360" dirty="0">
                <a:solidFill>
                  <a:schemeClr val="bg1"/>
                </a:solidFill>
                <a:latin typeface="Arial"/>
                <a:cs typeface="Arial"/>
              </a:rPr>
              <a:t> </a:t>
            </a:r>
            <a:r>
              <a:rPr lang="en-GB" sz="2400" spc="-25" dirty="0">
                <a:solidFill>
                  <a:schemeClr val="bg1"/>
                </a:solidFill>
                <a:latin typeface="Arial"/>
                <a:cs typeface="Arial"/>
              </a:rPr>
              <a:t>the </a:t>
            </a:r>
            <a:r>
              <a:rPr lang="en-GB" sz="2400" dirty="0">
                <a:solidFill>
                  <a:schemeClr val="bg1"/>
                </a:solidFill>
                <a:latin typeface="Arial"/>
                <a:cs typeface="Arial"/>
              </a:rPr>
              <a:t>Government,</a:t>
            </a:r>
            <a:r>
              <a:rPr lang="en-GB" sz="2400" spc="50" dirty="0">
                <a:solidFill>
                  <a:schemeClr val="bg1"/>
                </a:solidFill>
                <a:latin typeface="Arial"/>
                <a:cs typeface="Arial"/>
              </a:rPr>
              <a:t> </a:t>
            </a:r>
            <a:r>
              <a:rPr lang="en-GB" sz="2400" dirty="0">
                <a:solidFill>
                  <a:schemeClr val="bg1"/>
                </a:solidFill>
                <a:latin typeface="Arial"/>
                <a:cs typeface="Arial"/>
              </a:rPr>
              <a:t>which</a:t>
            </a:r>
            <a:r>
              <a:rPr lang="en-GB" sz="2400" spc="65" dirty="0">
                <a:solidFill>
                  <a:schemeClr val="bg1"/>
                </a:solidFill>
                <a:latin typeface="Arial"/>
                <a:cs typeface="Arial"/>
              </a:rPr>
              <a:t> </a:t>
            </a:r>
            <a:r>
              <a:rPr lang="en-GB" sz="2400" dirty="0">
                <a:solidFill>
                  <a:schemeClr val="bg1"/>
                </a:solidFill>
                <a:latin typeface="Arial"/>
                <a:cs typeface="Arial"/>
              </a:rPr>
              <a:t>are</a:t>
            </a:r>
            <a:r>
              <a:rPr lang="en-GB" sz="2400" spc="75" dirty="0">
                <a:solidFill>
                  <a:schemeClr val="bg1"/>
                </a:solidFill>
                <a:latin typeface="Arial"/>
                <a:cs typeface="Arial"/>
              </a:rPr>
              <a:t> </a:t>
            </a:r>
            <a:r>
              <a:rPr lang="en-GB" sz="2400" dirty="0">
                <a:solidFill>
                  <a:schemeClr val="bg1"/>
                </a:solidFill>
                <a:latin typeface="Arial"/>
                <a:cs typeface="Arial"/>
              </a:rPr>
              <a:t>known</a:t>
            </a:r>
            <a:r>
              <a:rPr lang="en-GB" sz="2400" spc="70" dirty="0">
                <a:solidFill>
                  <a:schemeClr val="bg1"/>
                </a:solidFill>
                <a:latin typeface="Arial"/>
                <a:cs typeface="Arial"/>
              </a:rPr>
              <a:t> </a:t>
            </a:r>
            <a:r>
              <a:rPr lang="en-GB" sz="2400" dirty="0">
                <a:solidFill>
                  <a:schemeClr val="bg1"/>
                </a:solidFill>
                <a:latin typeface="Arial"/>
                <a:cs typeface="Arial"/>
              </a:rPr>
              <a:t>as</a:t>
            </a:r>
            <a:r>
              <a:rPr lang="en-GB" sz="2400" spc="70" dirty="0">
                <a:solidFill>
                  <a:schemeClr val="bg1"/>
                </a:solidFill>
                <a:latin typeface="Arial"/>
                <a:cs typeface="Arial"/>
              </a:rPr>
              <a:t> </a:t>
            </a:r>
            <a:r>
              <a:rPr lang="en-GB" sz="2400" dirty="0">
                <a:solidFill>
                  <a:schemeClr val="bg1"/>
                </a:solidFill>
                <a:latin typeface="Arial"/>
                <a:cs typeface="Arial"/>
              </a:rPr>
              <a:t>“</a:t>
            </a:r>
            <a:r>
              <a:rPr lang="en-GB" sz="2400" dirty="0">
                <a:solidFill>
                  <a:srgbClr val="FFFF00"/>
                </a:solidFill>
                <a:latin typeface="Arial"/>
                <a:cs typeface="Arial"/>
              </a:rPr>
              <a:t>Patent</a:t>
            </a:r>
            <a:r>
              <a:rPr lang="en-GB" sz="2400" spc="90" dirty="0">
                <a:solidFill>
                  <a:srgbClr val="FFFF00"/>
                </a:solidFill>
                <a:latin typeface="Arial"/>
                <a:cs typeface="Arial"/>
              </a:rPr>
              <a:t> </a:t>
            </a:r>
            <a:r>
              <a:rPr lang="en-GB" sz="2400" dirty="0">
                <a:solidFill>
                  <a:srgbClr val="FFFF00"/>
                </a:solidFill>
                <a:latin typeface="Arial"/>
                <a:cs typeface="Arial"/>
              </a:rPr>
              <a:t>Rules,</a:t>
            </a:r>
            <a:r>
              <a:rPr lang="en-GB" sz="2400" spc="70" dirty="0">
                <a:solidFill>
                  <a:srgbClr val="FFFF00"/>
                </a:solidFill>
                <a:latin typeface="Arial"/>
                <a:cs typeface="Arial"/>
              </a:rPr>
              <a:t> </a:t>
            </a:r>
            <a:r>
              <a:rPr lang="en-GB" sz="2400" spc="-10" dirty="0">
                <a:solidFill>
                  <a:srgbClr val="FFFF00"/>
                </a:solidFill>
                <a:latin typeface="Arial"/>
                <a:cs typeface="Arial"/>
              </a:rPr>
              <a:t>2003</a:t>
            </a:r>
            <a:r>
              <a:rPr lang="en-GB" sz="2400" spc="-10" dirty="0">
                <a:solidFill>
                  <a:schemeClr val="bg1"/>
                </a:solidFill>
                <a:latin typeface="Arial"/>
                <a:cs typeface="Arial"/>
              </a:rPr>
              <a:t>”, </a:t>
            </a:r>
            <a:r>
              <a:rPr lang="en-GB" sz="2400" dirty="0">
                <a:solidFill>
                  <a:schemeClr val="bg1"/>
                </a:solidFill>
                <a:latin typeface="Arial"/>
                <a:cs typeface="Arial"/>
              </a:rPr>
              <a:t>as</a:t>
            </a:r>
            <a:r>
              <a:rPr lang="en-GB" sz="2400" spc="280" dirty="0">
                <a:solidFill>
                  <a:schemeClr val="bg1"/>
                </a:solidFill>
                <a:latin typeface="Arial"/>
                <a:cs typeface="Arial"/>
              </a:rPr>
              <a:t> </a:t>
            </a:r>
            <a:r>
              <a:rPr lang="en-GB" sz="2400" dirty="0">
                <a:solidFill>
                  <a:schemeClr val="bg1"/>
                </a:solidFill>
                <a:latin typeface="Arial"/>
                <a:cs typeface="Arial"/>
              </a:rPr>
              <a:t>of</a:t>
            </a:r>
            <a:r>
              <a:rPr lang="en-GB" sz="2400" spc="290" dirty="0">
                <a:solidFill>
                  <a:schemeClr val="bg1"/>
                </a:solidFill>
                <a:latin typeface="Arial"/>
                <a:cs typeface="Arial"/>
              </a:rPr>
              <a:t> </a:t>
            </a:r>
            <a:r>
              <a:rPr lang="en-GB" sz="2400" dirty="0">
                <a:solidFill>
                  <a:srgbClr val="FFFF00"/>
                </a:solidFill>
                <a:latin typeface="Arial"/>
                <a:cs typeface="Arial"/>
              </a:rPr>
              <a:t>now</a:t>
            </a:r>
            <a:r>
              <a:rPr lang="en-GB" sz="2400" spc="290" dirty="0">
                <a:solidFill>
                  <a:srgbClr val="FFFF00"/>
                </a:solidFill>
                <a:latin typeface="Arial"/>
                <a:cs typeface="Arial"/>
              </a:rPr>
              <a:t> </a:t>
            </a:r>
            <a:r>
              <a:rPr lang="en-GB" sz="2400" dirty="0">
                <a:solidFill>
                  <a:srgbClr val="FFFF00"/>
                </a:solidFill>
                <a:latin typeface="Arial"/>
                <a:cs typeface="Arial"/>
              </a:rPr>
              <a:t>Patent</a:t>
            </a:r>
            <a:r>
              <a:rPr lang="en-GB" sz="2400" spc="285" dirty="0">
                <a:solidFill>
                  <a:srgbClr val="FFFF00"/>
                </a:solidFill>
                <a:latin typeface="Arial"/>
                <a:cs typeface="Arial"/>
              </a:rPr>
              <a:t> </a:t>
            </a:r>
            <a:r>
              <a:rPr lang="en-GB" sz="2400" dirty="0">
                <a:solidFill>
                  <a:srgbClr val="FFFF00"/>
                </a:solidFill>
                <a:latin typeface="Arial"/>
                <a:cs typeface="Arial"/>
              </a:rPr>
              <a:t>(Amendment)</a:t>
            </a:r>
            <a:r>
              <a:rPr lang="en-GB" sz="2400" spc="290" dirty="0">
                <a:solidFill>
                  <a:srgbClr val="FFFF00"/>
                </a:solidFill>
                <a:latin typeface="Arial"/>
                <a:cs typeface="Arial"/>
              </a:rPr>
              <a:t> </a:t>
            </a:r>
            <a:r>
              <a:rPr lang="en-GB" sz="2400" dirty="0">
                <a:solidFill>
                  <a:srgbClr val="FFFF00"/>
                </a:solidFill>
                <a:latin typeface="Arial"/>
                <a:cs typeface="Arial"/>
              </a:rPr>
              <a:t>Rule,</a:t>
            </a:r>
            <a:r>
              <a:rPr lang="en-GB" sz="2400" spc="280" dirty="0">
                <a:solidFill>
                  <a:srgbClr val="FFFF00"/>
                </a:solidFill>
                <a:latin typeface="Arial"/>
                <a:cs typeface="Arial"/>
              </a:rPr>
              <a:t> </a:t>
            </a:r>
            <a:r>
              <a:rPr lang="en-GB" sz="2400" dirty="0">
                <a:solidFill>
                  <a:srgbClr val="FFFF00"/>
                </a:solidFill>
                <a:latin typeface="Arial"/>
                <a:cs typeface="Arial"/>
              </a:rPr>
              <a:t>2006</a:t>
            </a:r>
            <a:r>
              <a:rPr lang="en-GB" sz="2400" spc="285" dirty="0">
                <a:solidFill>
                  <a:srgbClr val="FFFF00"/>
                </a:solidFill>
                <a:latin typeface="Arial"/>
                <a:cs typeface="Arial"/>
              </a:rPr>
              <a:t> </a:t>
            </a:r>
            <a:r>
              <a:rPr lang="en-GB" sz="2400" dirty="0">
                <a:solidFill>
                  <a:schemeClr val="bg1"/>
                </a:solidFill>
                <a:latin typeface="Arial"/>
                <a:cs typeface="Arial"/>
              </a:rPr>
              <a:t>and</a:t>
            </a:r>
            <a:r>
              <a:rPr lang="en-GB" sz="2400" spc="280" dirty="0">
                <a:latin typeface="Arial"/>
                <a:cs typeface="Arial"/>
              </a:rPr>
              <a:t> </a:t>
            </a:r>
            <a:r>
              <a:rPr lang="en-GB" sz="2400" spc="-10" dirty="0">
                <a:solidFill>
                  <a:srgbClr val="FFFF00"/>
                </a:solidFill>
                <a:latin typeface="Arial"/>
                <a:cs typeface="Arial"/>
              </a:rPr>
              <a:t>further </a:t>
            </a:r>
            <a:r>
              <a:rPr lang="en-GB" sz="2400" dirty="0">
                <a:solidFill>
                  <a:srgbClr val="FFFF00"/>
                </a:solidFill>
                <a:latin typeface="Arial"/>
                <a:cs typeface="Arial"/>
              </a:rPr>
              <a:t>updated</a:t>
            </a:r>
            <a:r>
              <a:rPr lang="en-GB" sz="2400" spc="-50" dirty="0">
                <a:solidFill>
                  <a:srgbClr val="FFFF00"/>
                </a:solidFill>
                <a:latin typeface="Arial"/>
                <a:cs typeface="Arial"/>
              </a:rPr>
              <a:t> </a:t>
            </a:r>
            <a:r>
              <a:rPr lang="en-GB" sz="2400" dirty="0">
                <a:solidFill>
                  <a:srgbClr val="FFFF00"/>
                </a:solidFill>
                <a:latin typeface="Arial"/>
                <a:cs typeface="Arial"/>
              </a:rPr>
              <a:t>in</a:t>
            </a:r>
            <a:r>
              <a:rPr lang="en-GB" sz="2400" spc="-25" dirty="0">
                <a:solidFill>
                  <a:srgbClr val="FFFF00"/>
                </a:solidFill>
                <a:latin typeface="Arial"/>
                <a:cs typeface="Arial"/>
              </a:rPr>
              <a:t> </a:t>
            </a:r>
            <a:r>
              <a:rPr lang="en-GB" sz="2400" dirty="0">
                <a:solidFill>
                  <a:srgbClr val="FFFF00"/>
                </a:solidFill>
                <a:latin typeface="Arial"/>
                <a:cs typeface="Arial"/>
              </a:rPr>
              <a:t>Sept’2015</a:t>
            </a:r>
            <a:r>
              <a:rPr lang="en-GB" sz="2400" spc="-25" dirty="0">
                <a:solidFill>
                  <a:srgbClr val="FFFF00"/>
                </a:solidFill>
                <a:latin typeface="Arial"/>
                <a:cs typeface="Arial"/>
              </a:rPr>
              <a:t> </a:t>
            </a:r>
            <a:r>
              <a:rPr lang="en-GB" sz="2400" dirty="0">
                <a:solidFill>
                  <a:schemeClr val="bg1"/>
                </a:solidFill>
                <a:latin typeface="Arial"/>
                <a:cs typeface="Arial"/>
              </a:rPr>
              <a:t>are</a:t>
            </a:r>
            <a:r>
              <a:rPr lang="en-GB" sz="2400" spc="-20" dirty="0">
                <a:solidFill>
                  <a:schemeClr val="bg1"/>
                </a:solidFill>
                <a:latin typeface="Arial"/>
                <a:cs typeface="Arial"/>
              </a:rPr>
              <a:t>  </a:t>
            </a:r>
            <a:r>
              <a:rPr lang="en-GB" sz="2400" dirty="0">
                <a:solidFill>
                  <a:schemeClr val="bg1"/>
                </a:solidFill>
                <a:latin typeface="Arial"/>
                <a:cs typeface="Arial"/>
              </a:rPr>
              <a:t>in</a:t>
            </a:r>
            <a:r>
              <a:rPr lang="en-GB" sz="2400" spc="-40" dirty="0">
                <a:solidFill>
                  <a:schemeClr val="bg1"/>
                </a:solidFill>
                <a:latin typeface="Arial"/>
                <a:cs typeface="Arial"/>
              </a:rPr>
              <a:t> </a:t>
            </a:r>
            <a:r>
              <a:rPr lang="en-GB" sz="2400" spc="-10" dirty="0">
                <a:solidFill>
                  <a:schemeClr val="bg1"/>
                </a:solidFill>
                <a:latin typeface="Arial"/>
                <a:cs typeface="Arial"/>
              </a:rPr>
              <a:t>force</a:t>
            </a:r>
            <a:r>
              <a:rPr lang="en-GB" sz="2400" spc="-10" dirty="0">
                <a:latin typeface="Arial"/>
                <a:cs typeface="Arial"/>
              </a:rPr>
              <a:t>.</a:t>
            </a:r>
            <a:endParaRPr lang="en-GB" sz="2400" dirty="0">
              <a:latin typeface="Arial"/>
              <a:cs typeface="Arial"/>
            </a:endParaRPr>
          </a:p>
          <a:p>
            <a:pPr marL="355600" marR="5715" indent="-342900">
              <a:lnSpc>
                <a:spcPct val="120000"/>
              </a:lnSpc>
              <a:spcBef>
                <a:spcPts val="1440"/>
              </a:spcBef>
              <a:buClr>
                <a:schemeClr val="bg1"/>
              </a:buClr>
              <a:buFont typeface="Wingdings"/>
              <a:buChar char=""/>
              <a:tabLst>
                <a:tab pos="355600" algn="l"/>
              </a:tabLst>
            </a:pPr>
            <a:r>
              <a:rPr lang="en-GB" sz="2400" dirty="0">
                <a:solidFill>
                  <a:schemeClr val="bg1"/>
                </a:solidFill>
                <a:latin typeface="Arial"/>
                <a:cs typeface="Arial"/>
              </a:rPr>
              <a:t>For</a:t>
            </a:r>
            <a:r>
              <a:rPr lang="en-GB" sz="2400" spc="114" dirty="0">
                <a:solidFill>
                  <a:schemeClr val="bg1"/>
                </a:solidFill>
                <a:latin typeface="Arial"/>
                <a:cs typeface="Arial"/>
              </a:rPr>
              <a:t> </a:t>
            </a:r>
            <a:r>
              <a:rPr lang="en-GB" sz="2400" dirty="0">
                <a:solidFill>
                  <a:schemeClr val="bg1"/>
                </a:solidFill>
                <a:latin typeface="Arial"/>
                <a:cs typeface="Arial"/>
              </a:rPr>
              <a:t>better</a:t>
            </a:r>
            <a:r>
              <a:rPr lang="en-GB" sz="2400" spc="100" dirty="0">
                <a:solidFill>
                  <a:schemeClr val="bg1"/>
                </a:solidFill>
                <a:latin typeface="Arial"/>
                <a:cs typeface="Arial"/>
              </a:rPr>
              <a:t> </a:t>
            </a:r>
            <a:r>
              <a:rPr lang="en-GB" sz="2400" dirty="0">
                <a:solidFill>
                  <a:schemeClr val="bg1"/>
                </a:solidFill>
                <a:latin typeface="Arial"/>
                <a:cs typeface="Arial"/>
              </a:rPr>
              <a:t>understanding</a:t>
            </a:r>
            <a:r>
              <a:rPr lang="en-GB" sz="2400" spc="95" dirty="0">
                <a:solidFill>
                  <a:schemeClr val="bg1"/>
                </a:solidFill>
                <a:latin typeface="Arial"/>
                <a:cs typeface="Arial"/>
              </a:rPr>
              <a:t> </a:t>
            </a:r>
            <a:r>
              <a:rPr lang="en-GB" sz="2400" dirty="0">
                <a:solidFill>
                  <a:schemeClr val="bg1"/>
                </a:solidFill>
                <a:latin typeface="Arial"/>
                <a:cs typeface="Arial"/>
              </a:rPr>
              <a:t>of</a:t>
            </a:r>
            <a:r>
              <a:rPr lang="en-GB" sz="2400" spc="110" dirty="0">
                <a:solidFill>
                  <a:schemeClr val="bg1"/>
                </a:solidFill>
                <a:latin typeface="Arial"/>
                <a:cs typeface="Arial"/>
              </a:rPr>
              <a:t> </a:t>
            </a:r>
            <a:r>
              <a:rPr lang="en-GB" sz="2400" dirty="0">
                <a:solidFill>
                  <a:schemeClr val="bg1"/>
                </a:solidFill>
                <a:latin typeface="Arial"/>
                <a:cs typeface="Arial"/>
              </a:rPr>
              <a:t>Act</a:t>
            </a:r>
            <a:r>
              <a:rPr lang="en-GB" sz="2400" spc="100" dirty="0">
                <a:solidFill>
                  <a:schemeClr val="bg1"/>
                </a:solidFill>
                <a:latin typeface="Arial"/>
                <a:cs typeface="Arial"/>
              </a:rPr>
              <a:t> </a:t>
            </a:r>
            <a:r>
              <a:rPr lang="en-GB" sz="2400" dirty="0">
                <a:solidFill>
                  <a:schemeClr val="bg1"/>
                </a:solidFill>
                <a:latin typeface="Arial"/>
                <a:cs typeface="Arial"/>
              </a:rPr>
              <a:t>&amp;</a:t>
            </a:r>
            <a:r>
              <a:rPr lang="en-GB" sz="2400" spc="114" dirty="0">
                <a:solidFill>
                  <a:schemeClr val="bg1"/>
                </a:solidFill>
                <a:latin typeface="Arial"/>
                <a:cs typeface="Arial"/>
              </a:rPr>
              <a:t> </a:t>
            </a:r>
            <a:r>
              <a:rPr lang="en-GB" sz="2400" dirty="0">
                <a:solidFill>
                  <a:schemeClr val="bg1"/>
                </a:solidFill>
                <a:latin typeface="Arial"/>
                <a:cs typeface="Arial"/>
              </a:rPr>
              <a:t>Rules,</a:t>
            </a:r>
            <a:r>
              <a:rPr lang="en-GB" sz="2400" spc="90" dirty="0">
                <a:solidFill>
                  <a:schemeClr val="bg1"/>
                </a:solidFill>
                <a:latin typeface="Arial"/>
                <a:cs typeface="Arial"/>
              </a:rPr>
              <a:t> </a:t>
            </a:r>
            <a:r>
              <a:rPr lang="en-GB" sz="2400" dirty="0">
                <a:solidFill>
                  <a:srgbClr val="FFFF00"/>
                </a:solidFill>
                <a:latin typeface="Arial"/>
                <a:cs typeface="Arial"/>
              </a:rPr>
              <a:t>“Draft</a:t>
            </a:r>
            <a:r>
              <a:rPr lang="en-GB" sz="2400" spc="120" dirty="0">
                <a:solidFill>
                  <a:srgbClr val="FFFF00"/>
                </a:solidFill>
                <a:latin typeface="Arial"/>
                <a:cs typeface="Arial"/>
              </a:rPr>
              <a:t> </a:t>
            </a:r>
            <a:r>
              <a:rPr lang="en-GB" sz="2400" spc="-10" dirty="0">
                <a:solidFill>
                  <a:srgbClr val="FFFF00"/>
                </a:solidFill>
                <a:latin typeface="Arial"/>
                <a:cs typeface="Arial"/>
              </a:rPr>
              <a:t>Manual </a:t>
            </a:r>
            <a:r>
              <a:rPr lang="en-GB" sz="2400" dirty="0">
                <a:solidFill>
                  <a:srgbClr val="FFFF00"/>
                </a:solidFill>
                <a:latin typeface="Arial"/>
                <a:cs typeface="Arial"/>
              </a:rPr>
              <a:t>of</a:t>
            </a:r>
            <a:r>
              <a:rPr lang="en-GB" sz="2400" spc="200" dirty="0">
                <a:solidFill>
                  <a:srgbClr val="FFFF00"/>
                </a:solidFill>
                <a:latin typeface="Arial"/>
                <a:cs typeface="Arial"/>
              </a:rPr>
              <a:t> </a:t>
            </a:r>
            <a:r>
              <a:rPr lang="en-GB" sz="2400" dirty="0">
                <a:solidFill>
                  <a:srgbClr val="FFFF00"/>
                </a:solidFill>
                <a:latin typeface="Arial"/>
                <a:cs typeface="Arial"/>
              </a:rPr>
              <a:t>Patent</a:t>
            </a:r>
            <a:r>
              <a:rPr lang="en-GB" sz="2400" spc="175" dirty="0">
                <a:solidFill>
                  <a:srgbClr val="FFFF00"/>
                </a:solidFill>
                <a:latin typeface="Arial"/>
                <a:cs typeface="Arial"/>
              </a:rPr>
              <a:t> </a:t>
            </a:r>
            <a:r>
              <a:rPr lang="en-GB" sz="2400" dirty="0">
                <a:solidFill>
                  <a:srgbClr val="FFFF00"/>
                </a:solidFill>
                <a:latin typeface="Arial"/>
                <a:cs typeface="Arial"/>
              </a:rPr>
              <a:t>Practice</a:t>
            </a:r>
            <a:r>
              <a:rPr lang="en-GB" sz="2400" spc="200" dirty="0">
                <a:solidFill>
                  <a:srgbClr val="FFFF00"/>
                </a:solidFill>
                <a:latin typeface="Arial"/>
                <a:cs typeface="Arial"/>
              </a:rPr>
              <a:t> </a:t>
            </a:r>
            <a:r>
              <a:rPr lang="en-GB" sz="2400" dirty="0">
                <a:solidFill>
                  <a:srgbClr val="FFFF00"/>
                </a:solidFill>
                <a:latin typeface="Arial"/>
                <a:cs typeface="Arial"/>
              </a:rPr>
              <a:t>&amp;</a:t>
            </a:r>
            <a:r>
              <a:rPr lang="en-GB" sz="2400" spc="200" dirty="0">
                <a:solidFill>
                  <a:srgbClr val="FFFF00"/>
                </a:solidFill>
                <a:latin typeface="Arial"/>
                <a:cs typeface="Arial"/>
              </a:rPr>
              <a:t> </a:t>
            </a:r>
            <a:r>
              <a:rPr lang="en-GB" sz="2400" dirty="0">
                <a:solidFill>
                  <a:srgbClr val="FFFF00"/>
                </a:solidFill>
                <a:latin typeface="Arial"/>
                <a:cs typeface="Arial"/>
              </a:rPr>
              <a:t>Procedure</a:t>
            </a:r>
            <a:r>
              <a:rPr lang="en-GB" sz="2400" spc="190" dirty="0">
                <a:solidFill>
                  <a:srgbClr val="FFFF00"/>
                </a:solidFill>
                <a:latin typeface="Arial"/>
                <a:cs typeface="Arial"/>
              </a:rPr>
              <a:t> </a:t>
            </a:r>
            <a:r>
              <a:rPr lang="en-GB" sz="2400" dirty="0">
                <a:solidFill>
                  <a:srgbClr val="FFFF00"/>
                </a:solidFill>
                <a:latin typeface="Arial"/>
                <a:cs typeface="Arial"/>
              </a:rPr>
              <a:t>(MPPP),</a:t>
            </a:r>
            <a:r>
              <a:rPr lang="en-GB" sz="2400" spc="180" dirty="0">
                <a:solidFill>
                  <a:srgbClr val="FFFF00"/>
                </a:solidFill>
                <a:latin typeface="Arial"/>
                <a:cs typeface="Arial"/>
              </a:rPr>
              <a:t> </a:t>
            </a:r>
            <a:r>
              <a:rPr lang="en-GB" sz="2400" dirty="0">
                <a:solidFill>
                  <a:srgbClr val="FFFF00"/>
                </a:solidFill>
                <a:latin typeface="Arial"/>
                <a:cs typeface="Arial"/>
              </a:rPr>
              <a:t>2008”</a:t>
            </a:r>
            <a:r>
              <a:rPr lang="en-GB" sz="2400" spc="195" dirty="0">
                <a:solidFill>
                  <a:srgbClr val="FFFF00"/>
                </a:solidFill>
                <a:latin typeface="Arial"/>
                <a:cs typeface="Arial"/>
              </a:rPr>
              <a:t> </a:t>
            </a:r>
            <a:r>
              <a:rPr lang="en-GB" sz="2400" dirty="0">
                <a:solidFill>
                  <a:schemeClr val="bg1"/>
                </a:solidFill>
                <a:latin typeface="Arial"/>
                <a:cs typeface="Arial"/>
              </a:rPr>
              <a:t>is</a:t>
            </a:r>
            <a:r>
              <a:rPr lang="en-GB" sz="2400" spc="190" dirty="0">
                <a:solidFill>
                  <a:schemeClr val="bg1"/>
                </a:solidFill>
                <a:latin typeface="Arial"/>
                <a:cs typeface="Arial"/>
              </a:rPr>
              <a:t> </a:t>
            </a:r>
            <a:r>
              <a:rPr lang="en-GB" sz="2400" spc="-20" dirty="0">
                <a:solidFill>
                  <a:schemeClr val="bg1"/>
                </a:solidFill>
                <a:latin typeface="Arial"/>
                <a:cs typeface="Arial"/>
              </a:rPr>
              <a:t>made </a:t>
            </a:r>
            <a:r>
              <a:rPr lang="en-GB" sz="2400" dirty="0">
                <a:solidFill>
                  <a:schemeClr val="bg1"/>
                </a:solidFill>
                <a:latin typeface="Arial"/>
                <a:cs typeface="Arial"/>
              </a:rPr>
              <a:t>by</a:t>
            </a:r>
            <a:r>
              <a:rPr lang="en-GB" sz="2400" spc="-20" dirty="0">
                <a:solidFill>
                  <a:schemeClr val="bg1"/>
                </a:solidFill>
                <a:latin typeface="Arial"/>
                <a:cs typeface="Arial"/>
              </a:rPr>
              <a:t> </a:t>
            </a:r>
            <a:r>
              <a:rPr lang="en-GB" sz="2400" dirty="0">
                <a:solidFill>
                  <a:schemeClr val="bg1"/>
                </a:solidFill>
                <a:latin typeface="Arial"/>
                <a:cs typeface="Arial"/>
              </a:rPr>
              <a:t>the</a:t>
            </a:r>
            <a:r>
              <a:rPr lang="en-GB" sz="2400" spc="-15" dirty="0">
                <a:solidFill>
                  <a:schemeClr val="bg1"/>
                </a:solidFill>
                <a:latin typeface="Arial"/>
                <a:cs typeface="Arial"/>
              </a:rPr>
              <a:t> </a:t>
            </a:r>
            <a:r>
              <a:rPr lang="en-GB" sz="2400" dirty="0">
                <a:solidFill>
                  <a:schemeClr val="bg1"/>
                </a:solidFill>
                <a:latin typeface="Arial"/>
                <a:cs typeface="Arial"/>
              </a:rPr>
              <a:t>patent</a:t>
            </a:r>
            <a:r>
              <a:rPr lang="en-GB" sz="2400" spc="-15" dirty="0">
                <a:solidFill>
                  <a:schemeClr val="bg1"/>
                </a:solidFill>
                <a:latin typeface="Arial"/>
                <a:cs typeface="Arial"/>
              </a:rPr>
              <a:t> </a:t>
            </a:r>
            <a:r>
              <a:rPr lang="en-GB" sz="2400" spc="-10" dirty="0">
                <a:solidFill>
                  <a:schemeClr val="bg1"/>
                </a:solidFill>
                <a:latin typeface="Arial"/>
                <a:cs typeface="Arial"/>
              </a:rPr>
              <a:t>office.</a:t>
            </a:r>
            <a:endParaRPr lang="en-GB" sz="2400" dirty="0">
              <a:solidFill>
                <a:schemeClr val="bg1"/>
              </a:solidFill>
              <a:latin typeface="Arial"/>
              <a:cs typeface="Arial"/>
            </a:endParaRPr>
          </a:p>
          <a:p>
            <a:pPr marL="355600" marR="5080" indent="-342900">
              <a:lnSpc>
                <a:spcPct val="120000"/>
              </a:lnSpc>
              <a:spcBef>
                <a:spcPts val="1440"/>
              </a:spcBef>
              <a:buClr>
                <a:schemeClr val="bg1"/>
              </a:buClr>
              <a:buFont typeface="Wingdings"/>
              <a:buChar char=""/>
              <a:tabLst>
                <a:tab pos="355600" algn="l"/>
              </a:tabLst>
            </a:pPr>
            <a:r>
              <a:rPr lang="en-GB" sz="2400" dirty="0">
                <a:solidFill>
                  <a:schemeClr val="bg1"/>
                </a:solidFill>
                <a:latin typeface="Arial"/>
                <a:cs typeface="Arial"/>
              </a:rPr>
              <a:t>There</a:t>
            </a:r>
            <a:r>
              <a:rPr lang="en-GB" sz="2400" spc="325" dirty="0">
                <a:solidFill>
                  <a:schemeClr val="bg1"/>
                </a:solidFill>
                <a:latin typeface="Arial"/>
                <a:cs typeface="Arial"/>
              </a:rPr>
              <a:t>  </a:t>
            </a:r>
            <a:r>
              <a:rPr lang="en-GB" sz="2400" dirty="0">
                <a:solidFill>
                  <a:schemeClr val="bg1"/>
                </a:solidFill>
                <a:latin typeface="Arial"/>
                <a:cs typeface="Arial"/>
              </a:rPr>
              <a:t>are</a:t>
            </a:r>
            <a:r>
              <a:rPr lang="en-GB" sz="2400" spc="340" dirty="0">
                <a:solidFill>
                  <a:schemeClr val="bg1"/>
                </a:solidFill>
                <a:latin typeface="Arial"/>
                <a:cs typeface="Arial"/>
              </a:rPr>
              <a:t>  </a:t>
            </a:r>
            <a:r>
              <a:rPr lang="en-GB" sz="2400" dirty="0">
                <a:solidFill>
                  <a:schemeClr val="bg1"/>
                </a:solidFill>
                <a:latin typeface="Arial"/>
                <a:cs typeface="Arial"/>
              </a:rPr>
              <a:t>4</a:t>
            </a:r>
            <a:r>
              <a:rPr lang="en-GB" sz="2400" spc="330" dirty="0">
                <a:solidFill>
                  <a:schemeClr val="bg1"/>
                </a:solidFill>
                <a:latin typeface="Arial"/>
                <a:cs typeface="Arial"/>
              </a:rPr>
              <a:t>  </a:t>
            </a:r>
            <a:r>
              <a:rPr lang="en-GB" sz="2400" dirty="0">
                <a:solidFill>
                  <a:schemeClr val="bg1"/>
                </a:solidFill>
                <a:latin typeface="Arial"/>
                <a:cs typeface="Arial"/>
              </a:rPr>
              <a:t>patent</a:t>
            </a:r>
            <a:r>
              <a:rPr lang="en-GB" sz="2400" spc="330" dirty="0">
                <a:solidFill>
                  <a:schemeClr val="bg1"/>
                </a:solidFill>
                <a:latin typeface="Arial"/>
                <a:cs typeface="Arial"/>
              </a:rPr>
              <a:t>  </a:t>
            </a:r>
            <a:r>
              <a:rPr lang="en-GB" sz="2400" dirty="0">
                <a:solidFill>
                  <a:schemeClr val="bg1"/>
                </a:solidFill>
                <a:latin typeface="Arial"/>
                <a:cs typeface="Arial"/>
              </a:rPr>
              <a:t>offices</a:t>
            </a:r>
            <a:r>
              <a:rPr lang="en-GB" sz="2400" spc="330" dirty="0">
                <a:solidFill>
                  <a:schemeClr val="bg1"/>
                </a:solidFill>
                <a:latin typeface="Arial"/>
                <a:cs typeface="Arial"/>
              </a:rPr>
              <a:t>  </a:t>
            </a:r>
            <a:r>
              <a:rPr lang="en-GB" sz="2400" dirty="0">
                <a:solidFill>
                  <a:schemeClr val="bg1"/>
                </a:solidFill>
                <a:latin typeface="Arial"/>
                <a:cs typeface="Arial"/>
              </a:rPr>
              <a:t>in</a:t>
            </a:r>
            <a:r>
              <a:rPr lang="en-GB" sz="2400" spc="330" dirty="0">
                <a:solidFill>
                  <a:schemeClr val="bg1"/>
                </a:solidFill>
                <a:latin typeface="Arial"/>
                <a:cs typeface="Arial"/>
              </a:rPr>
              <a:t>  </a:t>
            </a:r>
            <a:r>
              <a:rPr lang="en-GB" sz="2400" dirty="0">
                <a:solidFill>
                  <a:schemeClr val="bg1"/>
                </a:solidFill>
                <a:latin typeface="Arial"/>
                <a:cs typeface="Arial"/>
              </a:rPr>
              <a:t>India</a:t>
            </a:r>
            <a:r>
              <a:rPr lang="en-GB" sz="2400" spc="325" dirty="0">
                <a:solidFill>
                  <a:schemeClr val="bg1"/>
                </a:solidFill>
                <a:latin typeface="Arial"/>
                <a:cs typeface="Arial"/>
              </a:rPr>
              <a:t>  </a:t>
            </a:r>
            <a:r>
              <a:rPr lang="en-GB" sz="2400" dirty="0">
                <a:solidFill>
                  <a:schemeClr val="bg1"/>
                </a:solidFill>
                <a:latin typeface="Arial"/>
                <a:cs typeface="Arial"/>
              </a:rPr>
              <a:t>having</a:t>
            </a:r>
            <a:r>
              <a:rPr lang="en-GB" sz="2400" spc="320" dirty="0">
                <a:solidFill>
                  <a:schemeClr val="bg1"/>
                </a:solidFill>
                <a:latin typeface="Arial"/>
                <a:cs typeface="Arial"/>
              </a:rPr>
              <a:t>  </a:t>
            </a:r>
            <a:r>
              <a:rPr lang="en-GB" sz="2400" spc="-20" dirty="0">
                <a:solidFill>
                  <a:schemeClr val="bg1"/>
                </a:solidFill>
                <a:latin typeface="Arial"/>
                <a:cs typeface="Arial"/>
              </a:rPr>
              <a:t>work </a:t>
            </a:r>
            <a:r>
              <a:rPr lang="en-GB" sz="2400" dirty="0">
                <a:solidFill>
                  <a:schemeClr val="bg1"/>
                </a:solidFill>
                <a:latin typeface="Arial"/>
                <a:cs typeface="Arial"/>
              </a:rPr>
              <a:t>distribution</a:t>
            </a:r>
            <a:r>
              <a:rPr lang="en-GB" sz="2400" spc="70" dirty="0">
                <a:solidFill>
                  <a:schemeClr val="bg1"/>
                </a:solidFill>
                <a:latin typeface="Arial"/>
                <a:cs typeface="Arial"/>
              </a:rPr>
              <a:t>  </a:t>
            </a:r>
            <a:r>
              <a:rPr lang="en-GB" sz="2400" dirty="0">
                <a:solidFill>
                  <a:schemeClr val="bg1"/>
                </a:solidFill>
                <a:latin typeface="Arial"/>
                <a:cs typeface="Arial"/>
              </a:rPr>
              <a:t>according</a:t>
            </a:r>
            <a:r>
              <a:rPr lang="en-GB" sz="2400" spc="80" dirty="0">
                <a:solidFill>
                  <a:schemeClr val="bg1"/>
                </a:solidFill>
                <a:latin typeface="Arial"/>
                <a:cs typeface="Arial"/>
              </a:rPr>
              <a:t>  </a:t>
            </a:r>
            <a:r>
              <a:rPr lang="en-GB" sz="2400" dirty="0">
                <a:solidFill>
                  <a:schemeClr val="bg1"/>
                </a:solidFill>
                <a:latin typeface="Arial"/>
                <a:cs typeface="Arial"/>
              </a:rPr>
              <a:t>to</a:t>
            </a:r>
            <a:r>
              <a:rPr lang="en-GB" sz="2400" spc="80" dirty="0">
                <a:solidFill>
                  <a:schemeClr val="bg1"/>
                </a:solidFill>
                <a:latin typeface="Arial"/>
                <a:cs typeface="Arial"/>
              </a:rPr>
              <a:t>  </a:t>
            </a:r>
            <a:r>
              <a:rPr lang="en-GB" sz="2400" dirty="0">
                <a:solidFill>
                  <a:schemeClr val="bg1"/>
                </a:solidFill>
                <a:latin typeface="Arial"/>
                <a:cs typeface="Arial"/>
              </a:rPr>
              <a:t>their</a:t>
            </a:r>
            <a:r>
              <a:rPr lang="en-GB" sz="2400" spc="85" dirty="0">
                <a:solidFill>
                  <a:schemeClr val="bg1"/>
                </a:solidFill>
                <a:latin typeface="Arial"/>
                <a:cs typeface="Arial"/>
              </a:rPr>
              <a:t>  </a:t>
            </a:r>
            <a:r>
              <a:rPr lang="en-GB" sz="2400" dirty="0">
                <a:solidFill>
                  <a:schemeClr val="bg1"/>
                </a:solidFill>
                <a:latin typeface="Arial"/>
                <a:cs typeface="Arial"/>
              </a:rPr>
              <a:t>geographical</a:t>
            </a:r>
            <a:r>
              <a:rPr lang="en-GB" sz="2400" spc="75" dirty="0">
                <a:solidFill>
                  <a:schemeClr val="bg1"/>
                </a:solidFill>
                <a:latin typeface="Arial"/>
                <a:cs typeface="Arial"/>
              </a:rPr>
              <a:t>  </a:t>
            </a:r>
            <a:r>
              <a:rPr lang="en-GB" sz="2400" spc="-10" dirty="0">
                <a:solidFill>
                  <a:schemeClr val="bg1"/>
                </a:solidFill>
                <a:latin typeface="Arial"/>
                <a:cs typeface="Arial"/>
              </a:rPr>
              <a:t>location </a:t>
            </a:r>
            <a:r>
              <a:rPr lang="en-GB" sz="2400" dirty="0">
                <a:solidFill>
                  <a:schemeClr val="bg1"/>
                </a:solidFill>
                <a:latin typeface="Arial"/>
                <a:cs typeface="Arial"/>
              </a:rPr>
              <a:t>viz.</a:t>
            </a:r>
            <a:r>
              <a:rPr lang="en-GB" sz="2400" spc="-55" dirty="0">
                <a:solidFill>
                  <a:schemeClr val="bg1"/>
                </a:solidFill>
                <a:latin typeface="Arial"/>
                <a:cs typeface="Arial"/>
              </a:rPr>
              <a:t> </a:t>
            </a:r>
            <a:r>
              <a:rPr lang="en-GB" sz="2400" dirty="0">
                <a:solidFill>
                  <a:srgbClr val="FFFF00"/>
                </a:solidFill>
                <a:latin typeface="Arial"/>
                <a:cs typeface="Arial"/>
              </a:rPr>
              <a:t>Kolkata,</a:t>
            </a:r>
            <a:r>
              <a:rPr lang="en-GB" sz="2400" spc="-30" dirty="0">
                <a:solidFill>
                  <a:srgbClr val="FFFF00"/>
                </a:solidFill>
                <a:latin typeface="Arial"/>
                <a:cs typeface="Arial"/>
              </a:rPr>
              <a:t> </a:t>
            </a:r>
            <a:r>
              <a:rPr lang="en-GB" sz="2400" dirty="0">
                <a:solidFill>
                  <a:srgbClr val="FFFF00"/>
                </a:solidFill>
                <a:latin typeface="Arial"/>
                <a:cs typeface="Arial"/>
              </a:rPr>
              <a:t>Delhi,</a:t>
            </a:r>
            <a:r>
              <a:rPr lang="en-GB" sz="2400" spc="-45" dirty="0">
                <a:solidFill>
                  <a:srgbClr val="FFFF00"/>
                </a:solidFill>
                <a:latin typeface="Arial"/>
                <a:cs typeface="Arial"/>
              </a:rPr>
              <a:t> </a:t>
            </a:r>
            <a:r>
              <a:rPr lang="en-GB" sz="2400" dirty="0">
                <a:solidFill>
                  <a:srgbClr val="FFFF00"/>
                </a:solidFill>
                <a:latin typeface="Arial"/>
                <a:cs typeface="Arial"/>
              </a:rPr>
              <a:t>Mumbai</a:t>
            </a:r>
            <a:r>
              <a:rPr lang="en-GB" sz="2400" spc="-25" dirty="0">
                <a:solidFill>
                  <a:srgbClr val="FFFF00"/>
                </a:solidFill>
                <a:latin typeface="Arial"/>
                <a:cs typeface="Arial"/>
              </a:rPr>
              <a:t> </a:t>
            </a:r>
            <a:r>
              <a:rPr lang="en-GB" sz="2400" dirty="0">
                <a:solidFill>
                  <a:srgbClr val="FFFF00"/>
                </a:solidFill>
                <a:latin typeface="Arial"/>
                <a:cs typeface="Arial"/>
              </a:rPr>
              <a:t>&amp;</a:t>
            </a:r>
            <a:r>
              <a:rPr lang="en-GB" sz="2400" spc="-25" dirty="0">
                <a:solidFill>
                  <a:srgbClr val="FFFF00"/>
                </a:solidFill>
                <a:latin typeface="Arial"/>
                <a:cs typeface="Arial"/>
              </a:rPr>
              <a:t> </a:t>
            </a:r>
            <a:r>
              <a:rPr lang="en-GB" sz="2400" spc="-10" dirty="0">
                <a:solidFill>
                  <a:srgbClr val="FFFF00"/>
                </a:solidFill>
                <a:latin typeface="Arial"/>
                <a:cs typeface="Arial"/>
              </a:rPr>
              <a:t>Chennai</a:t>
            </a:r>
            <a:endParaRPr lang="en-GB" sz="2400" dirty="0">
              <a:solidFill>
                <a:srgbClr val="FFFF00"/>
              </a:solidFill>
              <a:latin typeface="Arial"/>
              <a:cs typeface="Arial"/>
            </a:endParaRPr>
          </a:p>
          <a:p>
            <a:pPr>
              <a:lnSpc>
                <a:spcPct val="120000"/>
              </a:lnSpc>
              <a:buClr>
                <a:schemeClr val="bg1"/>
              </a:buClr>
            </a:pPr>
            <a:endParaRPr lang="en-IN" sz="2400" dirty="0"/>
          </a:p>
        </p:txBody>
      </p:sp>
    </p:spTree>
    <p:extLst>
      <p:ext uri="{BB962C8B-B14F-4D97-AF65-F5344CB8AC3E}">
        <p14:creationId xmlns:p14="http://schemas.microsoft.com/office/powerpoint/2010/main" val="4106297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60" dirty="0">
                <a:solidFill>
                  <a:srgbClr val="FFFF00"/>
                </a:solidFill>
              </a:rPr>
              <a:t>PATENT</a:t>
            </a:r>
            <a:r>
              <a:rPr lang="en-IN" spc="-35" dirty="0">
                <a:solidFill>
                  <a:srgbClr val="FFFF00"/>
                </a:solidFill>
              </a:rPr>
              <a:t> </a:t>
            </a:r>
            <a:r>
              <a:rPr lang="en-IN" dirty="0">
                <a:solidFill>
                  <a:srgbClr val="FFFF00"/>
                </a:solidFill>
              </a:rPr>
              <a:t>ACT</a:t>
            </a:r>
            <a:r>
              <a:rPr lang="en-IN" spc="-30" dirty="0">
                <a:solidFill>
                  <a:srgbClr val="FFFF00"/>
                </a:solidFill>
              </a:rPr>
              <a:t> </a:t>
            </a:r>
            <a:r>
              <a:rPr lang="en-IN" dirty="0">
                <a:solidFill>
                  <a:srgbClr val="FFFF00"/>
                </a:solidFill>
              </a:rPr>
              <a:t>&amp;</a:t>
            </a:r>
            <a:r>
              <a:rPr lang="en-IN" spc="-25" dirty="0">
                <a:solidFill>
                  <a:srgbClr val="FFFF00"/>
                </a:solidFill>
              </a:rPr>
              <a:t> </a:t>
            </a:r>
            <a:r>
              <a:rPr lang="en-IN" spc="-10" dirty="0">
                <a:solidFill>
                  <a:srgbClr val="FFFF00"/>
                </a:solidFill>
              </a:rPr>
              <a:t>RULES</a:t>
            </a:r>
            <a:endParaRPr lang="en-IN" dirty="0">
              <a:solidFill>
                <a:srgbClr val="FFFF00"/>
              </a:solidFill>
            </a:endParaRPr>
          </a:p>
        </p:txBody>
      </p:sp>
      <p:sp>
        <p:nvSpPr>
          <p:cNvPr id="3" name="Content Placeholder 2"/>
          <p:cNvSpPr>
            <a:spLocks noGrp="1"/>
          </p:cNvSpPr>
          <p:nvPr>
            <p:ph idx="1"/>
          </p:nvPr>
        </p:nvSpPr>
        <p:spPr>
          <a:xfrm>
            <a:off x="441981" y="1853849"/>
            <a:ext cx="5442183" cy="3599316"/>
          </a:xfrm>
        </p:spPr>
        <p:txBody>
          <a:bodyPr>
            <a:noAutofit/>
          </a:bodyPr>
          <a:lstStyle/>
          <a:p>
            <a:pPr marL="12700">
              <a:lnSpc>
                <a:spcPct val="100000"/>
              </a:lnSpc>
              <a:spcBef>
                <a:spcPts val="530"/>
              </a:spcBef>
            </a:pPr>
            <a:r>
              <a:rPr lang="en-GB" sz="1900" b="1" dirty="0">
                <a:solidFill>
                  <a:srgbClr val="FFFF00"/>
                </a:solidFill>
                <a:uFill>
                  <a:solidFill>
                    <a:srgbClr val="000000"/>
                  </a:solidFill>
                </a:uFill>
                <a:latin typeface="Arial"/>
                <a:cs typeface="Arial"/>
              </a:rPr>
              <a:t>Criteria</a:t>
            </a:r>
            <a:r>
              <a:rPr lang="en-GB" sz="1900" b="1" spc="-30" dirty="0">
                <a:solidFill>
                  <a:srgbClr val="FFFF00"/>
                </a:solidFill>
                <a:uFill>
                  <a:solidFill>
                    <a:srgbClr val="000000"/>
                  </a:solidFill>
                </a:uFill>
                <a:latin typeface="Arial"/>
                <a:cs typeface="Arial"/>
              </a:rPr>
              <a:t> </a:t>
            </a:r>
            <a:r>
              <a:rPr lang="en-GB" sz="1900" b="1" dirty="0">
                <a:solidFill>
                  <a:srgbClr val="FFFF00"/>
                </a:solidFill>
                <a:uFill>
                  <a:solidFill>
                    <a:srgbClr val="000000"/>
                  </a:solidFill>
                </a:uFill>
                <a:latin typeface="Arial"/>
                <a:cs typeface="Arial"/>
              </a:rPr>
              <a:t>of</a:t>
            </a:r>
            <a:r>
              <a:rPr lang="en-GB" sz="1900" b="1" spc="-40" dirty="0">
                <a:solidFill>
                  <a:srgbClr val="FFFF00"/>
                </a:solidFill>
                <a:uFill>
                  <a:solidFill>
                    <a:srgbClr val="000000"/>
                  </a:solidFill>
                </a:uFill>
                <a:latin typeface="Arial"/>
                <a:cs typeface="Arial"/>
              </a:rPr>
              <a:t> </a:t>
            </a:r>
            <a:r>
              <a:rPr lang="en-GB" sz="1900" b="1" spc="-10" dirty="0">
                <a:solidFill>
                  <a:srgbClr val="FFFF00"/>
                </a:solidFill>
                <a:uFill>
                  <a:solidFill>
                    <a:srgbClr val="000000"/>
                  </a:solidFill>
                </a:uFill>
                <a:latin typeface="Arial"/>
                <a:cs typeface="Arial"/>
              </a:rPr>
              <a:t>Patentability:</a:t>
            </a:r>
            <a:endParaRPr lang="en-GB" sz="1900" dirty="0">
              <a:solidFill>
                <a:srgbClr val="FFFF00"/>
              </a:solidFill>
              <a:latin typeface="Arial"/>
              <a:cs typeface="Arial"/>
            </a:endParaRPr>
          </a:p>
          <a:p>
            <a:pPr marL="755650" indent="-286385">
              <a:lnSpc>
                <a:spcPct val="100000"/>
              </a:lnSpc>
              <a:spcBef>
                <a:spcPts val="430"/>
              </a:spcBef>
              <a:buFont typeface="Wingdings"/>
              <a:buChar char=""/>
              <a:tabLst>
                <a:tab pos="755650" algn="l"/>
              </a:tabLst>
            </a:pPr>
            <a:r>
              <a:rPr lang="en-GB" sz="1900" b="1" spc="-10" dirty="0">
                <a:solidFill>
                  <a:schemeClr val="bg1"/>
                </a:solidFill>
                <a:latin typeface="Arial"/>
                <a:cs typeface="Arial"/>
              </a:rPr>
              <a:t>Novelty</a:t>
            </a:r>
            <a:endParaRPr lang="en-GB" sz="1900" dirty="0">
              <a:solidFill>
                <a:schemeClr val="bg1"/>
              </a:solidFill>
              <a:latin typeface="Arial"/>
              <a:cs typeface="Arial"/>
            </a:endParaRPr>
          </a:p>
          <a:p>
            <a:pPr marL="755650" indent="-286385">
              <a:lnSpc>
                <a:spcPct val="100000"/>
              </a:lnSpc>
              <a:spcBef>
                <a:spcPts val="434"/>
              </a:spcBef>
              <a:buFont typeface="Wingdings"/>
              <a:buChar char=""/>
              <a:tabLst>
                <a:tab pos="755650" algn="l"/>
              </a:tabLst>
            </a:pPr>
            <a:r>
              <a:rPr lang="en-GB" sz="1900" b="1" dirty="0">
                <a:solidFill>
                  <a:schemeClr val="bg1"/>
                </a:solidFill>
                <a:latin typeface="Arial"/>
                <a:cs typeface="Arial"/>
              </a:rPr>
              <a:t>Inventive</a:t>
            </a:r>
            <a:r>
              <a:rPr lang="en-GB" sz="1900" b="1" spc="15" dirty="0">
                <a:solidFill>
                  <a:schemeClr val="bg1"/>
                </a:solidFill>
                <a:latin typeface="Arial"/>
                <a:cs typeface="Arial"/>
              </a:rPr>
              <a:t> </a:t>
            </a:r>
            <a:r>
              <a:rPr lang="en-GB" sz="1900" b="1" dirty="0">
                <a:solidFill>
                  <a:schemeClr val="bg1"/>
                </a:solidFill>
                <a:latin typeface="Arial"/>
                <a:cs typeface="Arial"/>
              </a:rPr>
              <a:t>step</a:t>
            </a:r>
            <a:r>
              <a:rPr lang="en-GB" sz="1900" b="1" spc="-20" dirty="0">
                <a:solidFill>
                  <a:schemeClr val="bg1"/>
                </a:solidFill>
                <a:latin typeface="Arial"/>
                <a:cs typeface="Arial"/>
              </a:rPr>
              <a:t> </a:t>
            </a:r>
            <a:r>
              <a:rPr lang="en-GB" sz="1900" b="1" dirty="0">
                <a:solidFill>
                  <a:schemeClr val="bg1"/>
                </a:solidFill>
                <a:latin typeface="Arial"/>
                <a:cs typeface="Arial"/>
              </a:rPr>
              <a:t>or</a:t>
            </a:r>
            <a:r>
              <a:rPr lang="en-GB" sz="1900" b="1" spc="-15" dirty="0">
                <a:solidFill>
                  <a:schemeClr val="bg1"/>
                </a:solidFill>
                <a:latin typeface="Arial"/>
                <a:cs typeface="Arial"/>
              </a:rPr>
              <a:t> </a:t>
            </a:r>
            <a:r>
              <a:rPr lang="en-GB" sz="1900" b="1" dirty="0">
                <a:solidFill>
                  <a:schemeClr val="bg1"/>
                </a:solidFill>
                <a:latin typeface="Arial"/>
                <a:cs typeface="Arial"/>
              </a:rPr>
              <a:t>it</a:t>
            </a:r>
            <a:r>
              <a:rPr lang="en-GB" sz="1900" b="1" spc="-20" dirty="0">
                <a:solidFill>
                  <a:schemeClr val="bg1"/>
                </a:solidFill>
                <a:latin typeface="Arial"/>
                <a:cs typeface="Arial"/>
              </a:rPr>
              <a:t> </a:t>
            </a:r>
            <a:r>
              <a:rPr lang="en-GB" sz="1900" b="1" dirty="0">
                <a:solidFill>
                  <a:schemeClr val="bg1"/>
                </a:solidFill>
                <a:latin typeface="Arial"/>
                <a:cs typeface="Arial"/>
              </a:rPr>
              <a:t>must</a:t>
            </a:r>
            <a:r>
              <a:rPr lang="en-GB" sz="1900" b="1" spc="-15" dirty="0">
                <a:solidFill>
                  <a:schemeClr val="bg1"/>
                </a:solidFill>
                <a:latin typeface="Arial"/>
                <a:cs typeface="Arial"/>
              </a:rPr>
              <a:t> </a:t>
            </a:r>
            <a:r>
              <a:rPr lang="en-GB" sz="1900" b="1" dirty="0">
                <a:solidFill>
                  <a:schemeClr val="bg1"/>
                </a:solidFill>
                <a:latin typeface="Arial"/>
                <a:cs typeface="Arial"/>
              </a:rPr>
              <a:t>be</a:t>
            </a:r>
            <a:r>
              <a:rPr lang="en-GB" sz="1900" b="1" spc="-30" dirty="0">
                <a:solidFill>
                  <a:schemeClr val="bg1"/>
                </a:solidFill>
                <a:latin typeface="Arial"/>
                <a:cs typeface="Arial"/>
              </a:rPr>
              <a:t> </a:t>
            </a:r>
            <a:r>
              <a:rPr lang="en-GB" sz="1900" b="1" spc="-10" dirty="0">
                <a:solidFill>
                  <a:schemeClr val="bg1"/>
                </a:solidFill>
                <a:latin typeface="Arial"/>
                <a:cs typeface="Arial"/>
              </a:rPr>
              <a:t>non-obvious</a:t>
            </a:r>
            <a:endParaRPr lang="en-GB" sz="1900" dirty="0">
              <a:solidFill>
                <a:schemeClr val="bg1"/>
              </a:solidFill>
              <a:latin typeface="Arial"/>
              <a:cs typeface="Arial"/>
            </a:endParaRPr>
          </a:p>
          <a:p>
            <a:pPr marL="755650" indent="-286385">
              <a:lnSpc>
                <a:spcPct val="100000"/>
              </a:lnSpc>
              <a:spcBef>
                <a:spcPts val="430"/>
              </a:spcBef>
              <a:buFont typeface="Wingdings"/>
              <a:buChar char=""/>
              <a:tabLst>
                <a:tab pos="755650" algn="l"/>
              </a:tabLst>
            </a:pPr>
            <a:r>
              <a:rPr lang="en-GB" sz="1900" b="1" dirty="0">
                <a:solidFill>
                  <a:schemeClr val="bg1"/>
                </a:solidFill>
                <a:latin typeface="Arial"/>
                <a:cs typeface="Arial"/>
              </a:rPr>
              <a:t>Capable</a:t>
            </a:r>
            <a:r>
              <a:rPr lang="en-GB" sz="1900" b="1" spc="-35" dirty="0">
                <a:solidFill>
                  <a:schemeClr val="bg1"/>
                </a:solidFill>
                <a:latin typeface="Arial"/>
                <a:cs typeface="Arial"/>
              </a:rPr>
              <a:t> </a:t>
            </a:r>
            <a:r>
              <a:rPr lang="en-GB" sz="1900" b="1" dirty="0">
                <a:solidFill>
                  <a:schemeClr val="bg1"/>
                </a:solidFill>
                <a:latin typeface="Arial"/>
                <a:cs typeface="Arial"/>
              </a:rPr>
              <a:t>of</a:t>
            </a:r>
            <a:r>
              <a:rPr lang="en-GB" sz="1900" b="1" spc="-15" dirty="0">
                <a:solidFill>
                  <a:schemeClr val="bg1"/>
                </a:solidFill>
                <a:latin typeface="Arial"/>
                <a:cs typeface="Arial"/>
              </a:rPr>
              <a:t> </a:t>
            </a:r>
            <a:r>
              <a:rPr lang="en-GB" sz="1900" b="1" dirty="0">
                <a:solidFill>
                  <a:schemeClr val="bg1"/>
                </a:solidFill>
                <a:latin typeface="Arial"/>
                <a:cs typeface="Arial"/>
              </a:rPr>
              <a:t>industrial</a:t>
            </a:r>
            <a:r>
              <a:rPr lang="en-GB" sz="1900" b="1" spc="-20" dirty="0">
                <a:solidFill>
                  <a:schemeClr val="bg1"/>
                </a:solidFill>
                <a:latin typeface="Arial"/>
                <a:cs typeface="Arial"/>
              </a:rPr>
              <a:t> </a:t>
            </a:r>
            <a:r>
              <a:rPr lang="en-GB" sz="1900" b="1" spc="-10" dirty="0">
                <a:solidFill>
                  <a:schemeClr val="bg1"/>
                </a:solidFill>
                <a:latin typeface="Arial"/>
                <a:cs typeface="Arial"/>
              </a:rPr>
              <a:t>application</a:t>
            </a:r>
            <a:endParaRPr lang="en-GB" sz="1900" dirty="0">
              <a:solidFill>
                <a:schemeClr val="bg1"/>
              </a:solidFill>
              <a:latin typeface="Arial"/>
              <a:cs typeface="Arial"/>
            </a:endParaRPr>
          </a:p>
          <a:p>
            <a:pPr marL="756285" marR="155575" indent="-287020">
              <a:lnSpc>
                <a:spcPct val="100000"/>
              </a:lnSpc>
              <a:spcBef>
                <a:spcPts val="434"/>
              </a:spcBef>
              <a:buFont typeface="Wingdings"/>
              <a:buChar char=""/>
              <a:tabLst>
                <a:tab pos="756285" algn="l"/>
              </a:tabLst>
            </a:pPr>
            <a:r>
              <a:rPr lang="en-GB" sz="1900" b="1" dirty="0">
                <a:solidFill>
                  <a:schemeClr val="bg1"/>
                </a:solidFill>
                <a:latin typeface="Arial"/>
                <a:cs typeface="Arial"/>
              </a:rPr>
              <a:t>Not</a:t>
            </a:r>
            <a:r>
              <a:rPr lang="en-GB" sz="1900" b="1" spc="-25" dirty="0">
                <a:solidFill>
                  <a:schemeClr val="bg1"/>
                </a:solidFill>
                <a:latin typeface="Arial"/>
                <a:cs typeface="Arial"/>
              </a:rPr>
              <a:t> </a:t>
            </a:r>
            <a:r>
              <a:rPr lang="en-GB" sz="1900" b="1" dirty="0">
                <a:solidFill>
                  <a:schemeClr val="bg1"/>
                </a:solidFill>
                <a:latin typeface="Arial"/>
                <a:cs typeface="Arial"/>
              </a:rPr>
              <a:t>fall</a:t>
            </a:r>
            <a:r>
              <a:rPr lang="en-GB" sz="1900" b="1" spc="-10" dirty="0">
                <a:solidFill>
                  <a:schemeClr val="bg1"/>
                </a:solidFill>
                <a:latin typeface="Arial"/>
                <a:cs typeface="Arial"/>
              </a:rPr>
              <a:t> </a:t>
            </a:r>
            <a:r>
              <a:rPr lang="en-GB" sz="1900" b="1" dirty="0">
                <a:solidFill>
                  <a:schemeClr val="bg1"/>
                </a:solidFill>
                <a:latin typeface="Arial"/>
                <a:cs typeface="Arial"/>
              </a:rPr>
              <a:t>within</a:t>
            </a:r>
            <a:r>
              <a:rPr lang="en-GB" sz="1900" b="1" spc="-70" dirty="0">
                <a:solidFill>
                  <a:schemeClr val="bg1"/>
                </a:solidFill>
                <a:latin typeface="Arial"/>
                <a:cs typeface="Arial"/>
              </a:rPr>
              <a:t> </a:t>
            </a:r>
            <a:r>
              <a:rPr lang="en-GB" sz="1900" b="1" dirty="0">
                <a:solidFill>
                  <a:schemeClr val="bg1"/>
                </a:solidFill>
                <a:latin typeface="Arial"/>
                <a:cs typeface="Arial"/>
              </a:rPr>
              <a:t>the</a:t>
            </a:r>
            <a:r>
              <a:rPr lang="en-GB" sz="1900" b="1" spc="-10" dirty="0">
                <a:solidFill>
                  <a:schemeClr val="bg1"/>
                </a:solidFill>
                <a:latin typeface="Arial"/>
                <a:cs typeface="Arial"/>
              </a:rPr>
              <a:t> </a:t>
            </a:r>
            <a:r>
              <a:rPr lang="en-GB" sz="1900" b="1" dirty="0">
                <a:solidFill>
                  <a:schemeClr val="bg1"/>
                </a:solidFill>
                <a:latin typeface="Arial"/>
                <a:cs typeface="Arial"/>
              </a:rPr>
              <a:t>provision</a:t>
            </a:r>
            <a:r>
              <a:rPr lang="en-GB" sz="1900" b="1" spc="10" dirty="0">
                <a:solidFill>
                  <a:schemeClr val="bg1"/>
                </a:solidFill>
                <a:latin typeface="Arial"/>
                <a:cs typeface="Arial"/>
              </a:rPr>
              <a:t> </a:t>
            </a:r>
            <a:r>
              <a:rPr lang="en-GB" sz="1900" b="1" dirty="0">
                <a:solidFill>
                  <a:schemeClr val="bg1"/>
                </a:solidFill>
                <a:latin typeface="Arial"/>
                <a:cs typeface="Arial"/>
              </a:rPr>
              <a:t>of</a:t>
            </a:r>
            <a:r>
              <a:rPr lang="en-GB" sz="1900" b="1" spc="-10" dirty="0">
                <a:solidFill>
                  <a:schemeClr val="bg1"/>
                </a:solidFill>
                <a:latin typeface="Arial"/>
                <a:cs typeface="Arial"/>
              </a:rPr>
              <a:t> </a:t>
            </a:r>
            <a:r>
              <a:rPr lang="en-GB" sz="1900" b="1" dirty="0">
                <a:solidFill>
                  <a:schemeClr val="bg1"/>
                </a:solidFill>
                <a:latin typeface="Arial"/>
                <a:cs typeface="Arial"/>
              </a:rPr>
              <a:t>section</a:t>
            </a:r>
            <a:r>
              <a:rPr lang="en-GB" sz="1900" b="1" spc="-15" dirty="0">
                <a:solidFill>
                  <a:schemeClr val="bg1"/>
                </a:solidFill>
                <a:latin typeface="Arial"/>
                <a:cs typeface="Arial"/>
              </a:rPr>
              <a:t> </a:t>
            </a:r>
            <a:r>
              <a:rPr lang="en-GB" sz="1900" b="1" dirty="0">
                <a:solidFill>
                  <a:schemeClr val="bg1"/>
                </a:solidFill>
                <a:latin typeface="Arial"/>
                <a:cs typeface="Arial"/>
              </a:rPr>
              <a:t>3</a:t>
            </a:r>
            <a:r>
              <a:rPr lang="en-GB" sz="1900" b="1" spc="-10" dirty="0">
                <a:solidFill>
                  <a:schemeClr val="bg1"/>
                </a:solidFill>
                <a:latin typeface="Arial"/>
                <a:cs typeface="Arial"/>
              </a:rPr>
              <a:t> </a:t>
            </a:r>
            <a:r>
              <a:rPr lang="en-GB" sz="1900" b="1" dirty="0">
                <a:solidFill>
                  <a:schemeClr val="bg1"/>
                </a:solidFill>
                <a:latin typeface="Arial"/>
                <a:cs typeface="Arial"/>
              </a:rPr>
              <a:t>&amp;</a:t>
            </a:r>
            <a:r>
              <a:rPr lang="en-GB" sz="1900" b="1" spc="-10" dirty="0">
                <a:solidFill>
                  <a:schemeClr val="bg1"/>
                </a:solidFill>
                <a:latin typeface="Arial"/>
                <a:cs typeface="Arial"/>
              </a:rPr>
              <a:t> </a:t>
            </a:r>
            <a:r>
              <a:rPr lang="en-GB" sz="1900" b="1" dirty="0">
                <a:solidFill>
                  <a:schemeClr val="bg1"/>
                </a:solidFill>
                <a:latin typeface="Arial"/>
                <a:cs typeface="Arial"/>
              </a:rPr>
              <a:t>4</a:t>
            </a:r>
            <a:r>
              <a:rPr lang="en-GB" sz="1900" b="1" spc="-15" dirty="0">
                <a:solidFill>
                  <a:schemeClr val="bg1"/>
                </a:solidFill>
                <a:latin typeface="Arial"/>
                <a:cs typeface="Arial"/>
              </a:rPr>
              <a:t> </a:t>
            </a:r>
            <a:r>
              <a:rPr lang="en-GB" sz="1900" b="1" dirty="0">
                <a:solidFill>
                  <a:schemeClr val="bg1"/>
                </a:solidFill>
                <a:latin typeface="Arial"/>
                <a:cs typeface="Arial"/>
              </a:rPr>
              <a:t>of</a:t>
            </a:r>
            <a:r>
              <a:rPr lang="en-GB" sz="1900" b="1" spc="-10" dirty="0">
                <a:solidFill>
                  <a:schemeClr val="bg1"/>
                </a:solidFill>
                <a:latin typeface="Arial"/>
                <a:cs typeface="Arial"/>
              </a:rPr>
              <a:t> </a:t>
            </a:r>
            <a:r>
              <a:rPr lang="en-GB" sz="1900" b="1" dirty="0">
                <a:solidFill>
                  <a:schemeClr val="bg1"/>
                </a:solidFill>
                <a:latin typeface="Arial"/>
                <a:cs typeface="Arial"/>
              </a:rPr>
              <a:t>the</a:t>
            </a:r>
            <a:r>
              <a:rPr lang="en-GB" sz="1900" b="1" spc="-25" dirty="0">
                <a:solidFill>
                  <a:schemeClr val="bg1"/>
                </a:solidFill>
                <a:latin typeface="Arial"/>
                <a:cs typeface="Arial"/>
              </a:rPr>
              <a:t> </a:t>
            </a:r>
            <a:r>
              <a:rPr lang="en-GB" sz="1900" b="1" dirty="0">
                <a:solidFill>
                  <a:schemeClr val="bg1"/>
                </a:solidFill>
                <a:latin typeface="Arial"/>
                <a:cs typeface="Arial"/>
              </a:rPr>
              <a:t>Patents</a:t>
            </a:r>
            <a:r>
              <a:rPr lang="en-GB" sz="1900" b="1" spc="-75" dirty="0">
                <a:solidFill>
                  <a:schemeClr val="bg1"/>
                </a:solidFill>
                <a:latin typeface="Arial"/>
                <a:cs typeface="Arial"/>
              </a:rPr>
              <a:t> </a:t>
            </a:r>
            <a:r>
              <a:rPr lang="en-GB" sz="1900" b="1" spc="-25" dirty="0">
                <a:solidFill>
                  <a:schemeClr val="bg1"/>
                </a:solidFill>
                <a:latin typeface="Arial"/>
                <a:cs typeface="Arial"/>
              </a:rPr>
              <a:t>Act </a:t>
            </a:r>
            <a:r>
              <a:rPr lang="en-GB" sz="1900" b="1" spc="-20" dirty="0">
                <a:solidFill>
                  <a:schemeClr val="bg1"/>
                </a:solidFill>
                <a:latin typeface="Arial"/>
                <a:cs typeface="Arial"/>
              </a:rPr>
              <a:t>1970</a:t>
            </a:r>
            <a:endParaRPr lang="en-GB" sz="1900" dirty="0">
              <a:solidFill>
                <a:schemeClr val="bg1"/>
              </a:solidFill>
              <a:latin typeface="Arial"/>
              <a:cs typeface="Arial"/>
            </a:endParaRPr>
          </a:p>
          <a:p>
            <a:endParaRPr lang="en-IN" sz="1900" dirty="0">
              <a:solidFill>
                <a:schemeClr val="bg1"/>
              </a:solidFill>
            </a:endParaRPr>
          </a:p>
        </p:txBody>
      </p:sp>
      <p:sp>
        <p:nvSpPr>
          <p:cNvPr id="4" name="Rectangle 3"/>
          <p:cNvSpPr/>
          <p:nvPr/>
        </p:nvSpPr>
        <p:spPr>
          <a:xfrm>
            <a:off x="5701191" y="1784275"/>
            <a:ext cx="6354973" cy="4698722"/>
          </a:xfrm>
          <a:prstGeom prst="rect">
            <a:avLst/>
          </a:prstGeom>
        </p:spPr>
        <p:txBody>
          <a:bodyPr wrap="square">
            <a:spAutoFit/>
          </a:bodyPr>
          <a:lstStyle/>
          <a:p>
            <a:pPr marL="12700">
              <a:lnSpc>
                <a:spcPct val="100000"/>
              </a:lnSpc>
              <a:spcBef>
                <a:spcPts val="430"/>
              </a:spcBef>
            </a:pPr>
            <a:r>
              <a:rPr lang="en-GB" sz="1900" b="1" dirty="0">
                <a:solidFill>
                  <a:srgbClr val="FFFF00"/>
                </a:solidFill>
                <a:uFill>
                  <a:solidFill>
                    <a:srgbClr val="000000"/>
                  </a:solidFill>
                </a:uFill>
                <a:latin typeface="Arial"/>
                <a:cs typeface="Arial"/>
              </a:rPr>
              <a:t>Patents</a:t>
            </a:r>
            <a:r>
              <a:rPr lang="en-GB" sz="1900" b="1" spc="-120" dirty="0">
                <a:solidFill>
                  <a:srgbClr val="FFFF00"/>
                </a:solidFill>
                <a:uFill>
                  <a:solidFill>
                    <a:srgbClr val="000000"/>
                  </a:solidFill>
                </a:uFill>
                <a:latin typeface="Arial"/>
                <a:cs typeface="Arial"/>
              </a:rPr>
              <a:t> </a:t>
            </a:r>
            <a:r>
              <a:rPr lang="en-GB" sz="1900" b="1" dirty="0">
                <a:solidFill>
                  <a:srgbClr val="FFFF00"/>
                </a:solidFill>
                <a:uFill>
                  <a:solidFill>
                    <a:srgbClr val="000000"/>
                  </a:solidFill>
                </a:uFill>
                <a:latin typeface="Arial"/>
                <a:cs typeface="Arial"/>
              </a:rPr>
              <a:t>Act</a:t>
            </a:r>
            <a:r>
              <a:rPr lang="en-GB" sz="1900" b="1" spc="-10" dirty="0">
                <a:solidFill>
                  <a:srgbClr val="FFFF00"/>
                </a:solidFill>
                <a:uFill>
                  <a:solidFill>
                    <a:srgbClr val="000000"/>
                  </a:solidFill>
                </a:uFill>
                <a:latin typeface="Arial"/>
                <a:cs typeface="Arial"/>
              </a:rPr>
              <a:t> 1970:</a:t>
            </a:r>
            <a:endParaRPr lang="en-GB" sz="1900" dirty="0">
              <a:solidFill>
                <a:srgbClr val="FFFF00"/>
              </a:solidFill>
              <a:latin typeface="Arial"/>
              <a:cs typeface="Arial"/>
            </a:endParaRPr>
          </a:p>
          <a:p>
            <a:pPr marL="755650" indent="-286385">
              <a:lnSpc>
                <a:spcPct val="100000"/>
              </a:lnSpc>
              <a:spcBef>
                <a:spcPts val="430"/>
              </a:spcBef>
              <a:buFont typeface="Wingdings"/>
              <a:buChar char=""/>
              <a:tabLst>
                <a:tab pos="755650" algn="l"/>
              </a:tabLst>
            </a:pPr>
            <a:r>
              <a:rPr lang="en-GB" sz="1900" b="1" dirty="0">
                <a:solidFill>
                  <a:schemeClr val="bg1"/>
                </a:solidFill>
                <a:latin typeface="Arial"/>
                <a:cs typeface="Arial"/>
              </a:rPr>
              <a:t>Section3:</a:t>
            </a:r>
            <a:r>
              <a:rPr lang="en-GB" sz="1900" b="1" spc="-5" dirty="0">
                <a:solidFill>
                  <a:schemeClr val="bg1"/>
                </a:solidFill>
                <a:latin typeface="Arial"/>
                <a:cs typeface="Arial"/>
              </a:rPr>
              <a:t> </a:t>
            </a:r>
            <a:r>
              <a:rPr lang="en-GB" sz="1900" b="1" dirty="0">
                <a:solidFill>
                  <a:schemeClr val="bg1"/>
                </a:solidFill>
                <a:latin typeface="Arial"/>
                <a:cs typeface="Arial"/>
              </a:rPr>
              <a:t>List which</a:t>
            </a:r>
            <a:r>
              <a:rPr lang="en-GB" sz="1900" b="1" spc="-50" dirty="0">
                <a:solidFill>
                  <a:schemeClr val="bg1"/>
                </a:solidFill>
                <a:latin typeface="Arial"/>
                <a:cs typeface="Arial"/>
              </a:rPr>
              <a:t> </a:t>
            </a:r>
            <a:r>
              <a:rPr lang="en-GB" sz="1900" b="1" dirty="0">
                <a:solidFill>
                  <a:schemeClr val="bg1"/>
                </a:solidFill>
                <a:latin typeface="Arial"/>
                <a:cs typeface="Arial"/>
              </a:rPr>
              <a:t>are not </a:t>
            </a:r>
            <a:r>
              <a:rPr lang="en-GB" sz="1900" b="1" spc="-10" dirty="0">
                <a:solidFill>
                  <a:schemeClr val="bg1"/>
                </a:solidFill>
                <a:latin typeface="Arial"/>
                <a:cs typeface="Arial"/>
              </a:rPr>
              <a:t>inventions</a:t>
            </a:r>
            <a:endParaRPr lang="en-GB" sz="1900" dirty="0">
              <a:solidFill>
                <a:schemeClr val="bg1"/>
              </a:solidFill>
              <a:latin typeface="Arial"/>
              <a:cs typeface="Arial"/>
            </a:endParaRPr>
          </a:p>
          <a:p>
            <a:pPr marL="1155065" lvl="1">
              <a:lnSpc>
                <a:spcPct val="100000"/>
              </a:lnSpc>
              <a:spcBef>
                <a:spcPts val="434"/>
              </a:spcBef>
              <a:buFont typeface="Wingdings"/>
              <a:buChar char=""/>
              <a:tabLst>
                <a:tab pos="1155065" algn="l"/>
              </a:tabLst>
            </a:pPr>
            <a:r>
              <a:rPr lang="en-GB" sz="1900" b="1" dirty="0">
                <a:solidFill>
                  <a:schemeClr val="bg1"/>
                </a:solidFill>
                <a:latin typeface="Arial"/>
                <a:cs typeface="Arial"/>
              </a:rPr>
              <a:t>Frivolous</a:t>
            </a:r>
            <a:r>
              <a:rPr lang="en-GB" sz="1900" b="1" spc="-55" dirty="0">
                <a:solidFill>
                  <a:schemeClr val="bg1"/>
                </a:solidFill>
                <a:latin typeface="Arial"/>
                <a:cs typeface="Arial"/>
              </a:rPr>
              <a:t> </a:t>
            </a:r>
            <a:r>
              <a:rPr lang="en-GB" sz="1900" b="1" dirty="0">
                <a:solidFill>
                  <a:schemeClr val="bg1"/>
                </a:solidFill>
                <a:latin typeface="Arial"/>
                <a:cs typeface="Arial"/>
              </a:rPr>
              <a:t>or</a:t>
            </a:r>
            <a:r>
              <a:rPr lang="en-GB" sz="1900" b="1" spc="-80" dirty="0">
                <a:solidFill>
                  <a:schemeClr val="bg1"/>
                </a:solidFill>
                <a:latin typeface="Arial"/>
                <a:cs typeface="Arial"/>
              </a:rPr>
              <a:t> </a:t>
            </a:r>
            <a:r>
              <a:rPr lang="en-GB" sz="1900" b="1" spc="-10" dirty="0">
                <a:solidFill>
                  <a:schemeClr val="bg1"/>
                </a:solidFill>
                <a:latin typeface="Arial"/>
                <a:cs typeface="Arial"/>
              </a:rPr>
              <a:t>obvious</a:t>
            </a:r>
            <a:endParaRPr lang="en-GB" sz="1900" dirty="0">
              <a:solidFill>
                <a:schemeClr val="bg1"/>
              </a:solidFill>
              <a:latin typeface="Arial"/>
              <a:cs typeface="Arial"/>
            </a:endParaRPr>
          </a:p>
          <a:p>
            <a:pPr marL="1155065" lvl="1">
              <a:lnSpc>
                <a:spcPct val="100000"/>
              </a:lnSpc>
              <a:spcBef>
                <a:spcPts val="430"/>
              </a:spcBef>
              <a:buFont typeface="Wingdings"/>
              <a:buChar char=""/>
              <a:tabLst>
                <a:tab pos="1155065" algn="l"/>
              </a:tabLst>
            </a:pPr>
            <a:r>
              <a:rPr lang="en-GB" sz="1900" b="1" dirty="0">
                <a:solidFill>
                  <a:schemeClr val="bg1"/>
                </a:solidFill>
                <a:latin typeface="Arial"/>
                <a:cs typeface="Arial"/>
              </a:rPr>
              <a:t>Contrary</a:t>
            </a:r>
            <a:r>
              <a:rPr lang="en-GB" sz="1900" b="1" spc="-5" dirty="0">
                <a:solidFill>
                  <a:schemeClr val="bg1"/>
                </a:solidFill>
                <a:latin typeface="Arial"/>
                <a:cs typeface="Arial"/>
              </a:rPr>
              <a:t> </a:t>
            </a:r>
            <a:r>
              <a:rPr lang="en-GB" sz="1900" b="1" dirty="0">
                <a:solidFill>
                  <a:schemeClr val="bg1"/>
                </a:solidFill>
                <a:latin typeface="Arial"/>
                <a:cs typeface="Arial"/>
              </a:rPr>
              <a:t>to</a:t>
            </a:r>
            <a:r>
              <a:rPr lang="en-GB" sz="1900" b="1" spc="-5" dirty="0">
                <a:solidFill>
                  <a:schemeClr val="bg1"/>
                </a:solidFill>
                <a:latin typeface="Arial"/>
                <a:cs typeface="Arial"/>
              </a:rPr>
              <a:t> </a:t>
            </a:r>
            <a:r>
              <a:rPr lang="en-GB" sz="1900" b="1" dirty="0">
                <a:solidFill>
                  <a:schemeClr val="bg1"/>
                </a:solidFill>
                <a:latin typeface="Arial"/>
                <a:cs typeface="Arial"/>
              </a:rPr>
              <a:t>well</a:t>
            </a:r>
            <a:r>
              <a:rPr lang="en-GB" sz="1900" b="1" spc="-55" dirty="0">
                <a:solidFill>
                  <a:schemeClr val="bg1"/>
                </a:solidFill>
                <a:latin typeface="Arial"/>
                <a:cs typeface="Arial"/>
              </a:rPr>
              <a:t> </a:t>
            </a:r>
            <a:r>
              <a:rPr lang="en-GB" sz="1900" b="1" dirty="0">
                <a:solidFill>
                  <a:schemeClr val="bg1"/>
                </a:solidFill>
                <a:latin typeface="Arial"/>
                <a:cs typeface="Arial"/>
              </a:rPr>
              <a:t>established</a:t>
            </a:r>
            <a:r>
              <a:rPr lang="en-GB" sz="1900" b="1" spc="-5" dirty="0">
                <a:solidFill>
                  <a:schemeClr val="bg1"/>
                </a:solidFill>
                <a:latin typeface="Arial"/>
                <a:cs typeface="Arial"/>
              </a:rPr>
              <a:t> </a:t>
            </a:r>
            <a:r>
              <a:rPr lang="en-GB" sz="1900" b="1" dirty="0">
                <a:solidFill>
                  <a:schemeClr val="bg1"/>
                </a:solidFill>
                <a:latin typeface="Arial"/>
                <a:cs typeface="Arial"/>
              </a:rPr>
              <a:t>natural</a:t>
            </a:r>
            <a:r>
              <a:rPr lang="en-GB" sz="1900" b="1" spc="-5" dirty="0">
                <a:solidFill>
                  <a:schemeClr val="bg1"/>
                </a:solidFill>
                <a:latin typeface="Arial"/>
                <a:cs typeface="Arial"/>
              </a:rPr>
              <a:t> </a:t>
            </a:r>
            <a:r>
              <a:rPr lang="en-GB" sz="1900" b="1" spc="-20" dirty="0">
                <a:solidFill>
                  <a:schemeClr val="bg1"/>
                </a:solidFill>
                <a:latin typeface="Arial"/>
                <a:cs typeface="Arial"/>
              </a:rPr>
              <a:t>laws</a:t>
            </a:r>
            <a:endParaRPr lang="en-GB" sz="1900" dirty="0">
              <a:solidFill>
                <a:schemeClr val="bg1"/>
              </a:solidFill>
              <a:latin typeface="Arial"/>
              <a:cs typeface="Arial"/>
            </a:endParaRPr>
          </a:p>
          <a:p>
            <a:pPr marL="1155065" lvl="1">
              <a:lnSpc>
                <a:spcPct val="100000"/>
              </a:lnSpc>
              <a:spcBef>
                <a:spcPts val="434"/>
              </a:spcBef>
              <a:buFont typeface="Wingdings"/>
              <a:buChar char=""/>
              <a:tabLst>
                <a:tab pos="1155065" algn="l"/>
              </a:tabLst>
            </a:pPr>
            <a:r>
              <a:rPr lang="en-GB" sz="1900" b="1" dirty="0">
                <a:solidFill>
                  <a:schemeClr val="bg1"/>
                </a:solidFill>
                <a:latin typeface="Arial"/>
                <a:cs typeface="Arial"/>
              </a:rPr>
              <a:t>Injurious</a:t>
            </a:r>
            <a:r>
              <a:rPr lang="en-GB" sz="1900" b="1" spc="-30" dirty="0">
                <a:solidFill>
                  <a:schemeClr val="bg1"/>
                </a:solidFill>
                <a:latin typeface="Arial"/>
                <a:cs typeface="Arial"/>
              </a:rPr>
              <a:t> </a:t>
            </a:r>
            <a:r>
              <a:rPr lang="en-GB" sz="1900" b="1" dirty="0">
                <a:solidFill>
                  <a:schemeClr val="bg1"/>
                </a:solidFill>
                <a:latin typeface="Arial"/>
                <a:cs typeface="Arial"/>
              </a:rPr>
              <a:t>to</a:t>
            </a:r>
            <a:r>
              <a:rPr lang="en-GB" sz="1900" b="1" spc="-25" dirty="0">
                <a:solidFill>
                  <a:schemeClr val="bg1"/>
                </a:solidFill>
                <a:latin typeface="Arial"/>
                <a:cs typeface="Arial"/>
              </a:rPr>
              <a:t> </a:t>
            </a:r>
            <a:r>
              <a:rPr lang="en-GB" sz="1900" b="1" dirty="0">
                <a:solidFill>
                  <a:schemeClr val="bg1"/>
                </a:solidFill>
                <a:latin typeface="Arial"/>
                <a:cs typeface="Arial"/>
              </a:rPr>
              <a:t>Public</a:t>
            </a:r>
            <a:r>
              <a:rPr lang="en-GB" sz="1900" b="1" spc="-30" dirty="0">
                <a:solidFill>
                  <a:schemeClr val="bg1"/>
                </a:solidFill>
                <a:latin typeface="Arial"/>
                <a:cs typeface="Arial"/>
              </a:rPr>
              <a:t> </a:t>
            </a:r>
            <a:r>
              <a:rPr lang="en-GB" sz="1900" b="1" spc="-10" dirty="0">
                <a:solidFill>
                  <a:schemeClr val="bg1"/>
                </a:solidFill>
                <a:latin typeface="Arial"/>
                <a:cs typeface="Arial"/>
              </a:rPr>
              <a:t>Health</a:t>
            </a:r>
            <a:endParaRPr lang="en-GB" sz="1900" dirty="0">
              <a:solidFill>
                <a:schemeClr val="bg1"/>
              </a:solidFill>
              <a:latin typeface="Arial"/>
              <a:cs typeface="Arial"/>
            </a:endParaRPr>
          </a:p>
          <a:p>
            <a:pPr marL="1155065" lvl="1">
              <a:lnSpc>
                <a:spcPct val="100000"/>
              </a:lnSpc>
              <a:spcBef>
                <a:spcPts val="430"/>
              </a:spcBef>
              <a:buFont typeface="Wingdings"/>
              <a:buChar char=""/>
              <a:tabLst>
                <a:tab pos="1155065" algn="l"/>
              </a:tabLst>
            </a:pPr>
            <a:r>
              <a:rPr lang="en-GB" sz="1900" b="1" dirty="0">
                <a:solidFill>
                  <a:schemeClr val="bg1"/>
                </a:solidFill>
                <a:latin typeface="Arial"/>
                <a:cs typeface="Arial"/>
              </a:rPr>
              <a:t>Mere</a:t>
            </a:r>
            <a:r>
              <a:rPr lang="en-GB" sz="1900" b="1" spc="-20" dirty="0">
                <a:solidFill>
                  <a:schemeClr val="bg1"/>
                </a:solidFill>
                <a:latin typeface="Arial"/>
                <a:cs typeface="Arial"/>
              </a:rPr>
              <a:t> </a:t>
            </a:r>
            <a:r>
              <a:rPr lang="en-GB" sz="1900" b="1" dirty="0">
                <a:solidFill>
                  <a:schemeClr val="bg1"/>
                </a:solidFill>
                <a:latin typeface="Arial"/>
                <a:cs typeface="Arial"/>
              </a:rPr>
              <a:t>arrangement</a:t>
            </a:r>
            <a:r>
              <a:rPr lang="en-GB" sz="1900" b="1" spc="-15" dirty="0">
                <a:solidFill>
                  <a:schemeClr val="bg1"/>
                </a:solidFill>
                <a:latin typeface="Arial"/>
                <a:cs typeface="Arial"/>
              </a:rPr>
              <a:t> </a:t>
            </a:r>
            <a:r>
              <a:rPr lang="en-GB" sz="1900" b="1" dirty="0">
                <a:solidFill>
                  <a:schemeClr val="bg1"/>
                </a:solidFill>
                <a:latin typeface="Arial"/>
                <a:cs typeface="Arial"/>
              </a:rPr>
              <a:t>or</a:t>
            </a:r>
            <a:r>
              <a:rPr lang="en-GB" sz="1900" b="1" spc="-20" dirty="0">
                <a:solidFill>
                  <a:schemeClr val="bg1"/>
                </a:solidFill>
                <a:latin typeface="Arial"/>
                <a:cs typeface="Arial"/>
              </a:rPr>
              <a:t> </a:t>
            </a:r>
            <a:r>
              <a:rPr lang="en-GB" sz="1900" b="1" spc="-10" dirty="0">
                <a:solidFill>
                  <a:schemeClr val="bg1"/>
                </a:solidFill>
                <a:latin typeface="Arial"/>
                <a:cs typeface="Arial"/>
              </a:rPr>
              <a:t>re-arrangement,</a:t>
            </a:r>
            <a:endParaRPr lang="en-GB" sz="1900" dirty="0">
              <a:solidFill>
                <a:schemeClr val="bg1"/>
              </a:solidFill>
              <a:latin typeface="Arial"/>
              <a:cs typeface="Arial"/>
            </a:endParaRPr>
          </a:p>
          <a:p>
            <a:pPr marL="1155065" lvl="1">
              <a:lnSpc>
                <a:spcPct val="100000"/>
              </a:lnSpc>
              <a:spcBef>
                <a:spcPts val="430"/>
              </a:spcBef>
              <a:buFont typeface="Wingdings"/>
              <a:buChar char=""/>
              <a:tabLst>
                <a:tab pos="1155065" algn="l"/>
              </a:tabLst>
            </a:pPr>
            <a:r>
              <a:rPr lang="en-GB" sz="1900" b="1" dirty="0">
                <a:solidFill>
                  <a:schemeClr val="bg1"/>
                </a:solidFill>
                <a:latin typeface="Arial"/>
                <a:cs typeface="Arial"/>
              </a:rPr>
              <a:t>Discovery</a:t>
            </a:r>
            <a:r>
              <a:rPr lang="en-GB" sz="1900" b="1" spc="-30" dirty="0">
                <a:solidFill>
                  <a:schemeClr val="bg1"/>
                </a:solidFill>
                <a:latin typeface="Arial"/>
                <a:cs typeface="Arial"/>
              </a:rPr>
              <a:t> </a:t>
            </a:r>
            <a:r>
              <a:rPr lang="en-GB" sz="1900" b="1" dirty="0">
                <a:solidFill>
                  <a:schemeClr val="bg1"/>
                </a:solidFill>
                <a:latin typeface="Arial"/>
                <a:cs typeface="Arial"/>
              </a:rPr>
              <a:t>of</a:t>
            </a:r>
            <a:r>
              <a:rPr lang="en-GB" sz="1900" b="1" spc="-45" dirty="0">
                <a:solidFill>
                  <a:schemeClr val="bg1"/>
                </a:solidFill>
                <a:latin typeface="Arial"/>
                <a:cs typeface="Arial"/>
              </a:rPr>
              <a:t> </a:t>
            </a:r>
            <a:r>
              <a:rPr lang="en-GB" sz="1900" b="1" dirty="0">
                <a:solidFill>
                  <a:schemeClr val="bg1"/>
                </a:solidFill>
                <a:latin typeface="Arial"/>
                <a:cs typeface="Arial"/>
              </a:rPr>
              <a:t>Scientific</a:t>
            </a:r>
            <a:r>
              <a:rPr lang="en-GB" sz="1900" b="1" spc="-50" dirty="0">
                <a:solidFill>
                  <a:schemeClr val="bg1"/>
                </a:solidFill>
                <a:latin typeface="Arial"/>
                <a:cs typeface="Arial"/>
              </a:rPr>
              <a:t> </a:t>
            </a:r>
            <a:r>
              <a:rPr lang="en-GB" sz="1900" b="1" spc="-10" dirty="0">
                <a:solidFill>
                  <a:schemeClr val="bg1"/>
                </a:solidFill>
                <a:latin typeface="Arial"/>
                <a:cs typeface="Arial"/>
              </a:rPr>
              <a:t>principle</a:t>
            </a:r>
            <a:endParaRPr lang="en-GB" sz="1900" dirty="0">
              <a:solidFill>
                <a:schemeClr val="bg1"/>
              </a:solidFill>
              <a:latin typeface="Arial"/>
              <a:cs typeface="Arial"/>
            </a:endParaRPr>
          </a:p>
          <a:p>
            <a:pPr marL="1155065" lvl="1">
              <a:lnSpc>
                <a:spcPct val="100000"/>
              </a:lnSpc>
              <a:spcBef>
                <a:spcPts val="434"/>
              </a:spcBef>
              <a:buFont typeface="Wingdings"/>
              <a:buChar char=""/>
              <a:tabLst>
                <a:tab pos="1155065" algn="l"/>
              </a:tabLst>
            </a:pPr>
            <a:r>
              <a:rPr lang="en-GB" sz="1900" b="1" dirty="0">
                <a:solidFill>
                  <a:schemeClr val="bg1"/>
                </a:solidFill>
                <a:latin typeface="Arial"/>
                <a:cs typeface="Arial"/>
              </a:rPr>
              <a:t>Discovery</a:t>
            </a:r>
            <a:r>
              <a:rPr lang="en-GB" sz="1900" b="1" spc="-30" dirty="0">
                <a:solidFill>
                  <a:schemeClr val="bg1"/>
                </a:solidFill>
                <a:latin typeface="Arial"/>
                <a:cs typeface="Arial"/>
              </a:rPr>
              <a:t> </a:t>
            </a:r>
            <a:r>
              <a:rPr lang="en-GB" sz="1900" b="1" dirty="0">
                <a:solidFill>
                  <a:schemeClr val="bg1"/>
                </a:solidFill>
                <a:latin typeface="Arial"/>
                <a:cs typeface="Arial"/>
              </a:rPr>
              <a:t>of</a:t>
            </a:r>
            <a:r>
              <a:rPr lang="en-GB" sz="1900" b="1" spc="-40" dirty="0">
                <a:solidFill>
                  <a:schemeClr val="bg1"/>
                </a:solidFill>
                <a:latin typeface="Arial"/>
                <a:cs typeface="Arial"/>
              </a:rPr>
              <a:t> </a:t>
            </a:r>
            <a:r>
              <a:rPr lang="en-GB" sz="1900" b="1" dirty="0">
                <a:solidFill>
                  <a:schemeClr val="bg1"/>
                </a:solidFill>
                <a:latin typeface="Arial"/>
                <a:cs typeface="Arial"/>
              </a:rPr>
              <a:t>living</a:t>
            </a:r>
            <a:r>
              <a:rPr lang="en-GB" sz="1900" b="1" spc="-20" dirty="0">
                <a:solidFill>
                  <a:schemeClr val="bg1"/>
                </a:solidFill>
                <a:latin typeface="Arial"/>
                <a:cs typeface="Arial"/>
              </a:rPr>
              <a:t> </a:t>
            </a:r>
            <a:r>
              <a:rPr lang="en-GB" sz="1900" b="1" dirty="0">
                <a:solidFill>
                  <a:schemeClr val="bg1"/>
                </a:solidFill>
                <a:latin typeface="Arial"/>
                <a:cs typeface="Arial"/>
              </a:rPr>
              <a:t>thing</a:t>
            </a:r>
            <a:r>
              <a:rPr lang="en-GB" sz="1900" b="1" spc="-40" dirty="0">
                <a:solidFill>
                  <a:schemeClr val="bg1"/>
                </a:solidFill>
                <a:latin typeface="Arial"/>
                <a:cs typeface="Arial"/>
              </a:rPr>
              <a:t> </a:t>
            </a:r>
            <a:r>
              <a:rPr lang="en-GB" sz="1900" b="1" dirty="0">
                <a:solidFill>
                  <a:schemeClr val="bg1"/>
                </a:solidFill>
                <a:latin typeface="Arial"/>
                <a:cs typeface="Arial"/>
              </a:rPr>
              <a:t>or</a:t>
            </a:r>
            <a:r>
              <a:rPr lang="en-GB" sz="1900" b="1" spc="-45" dirty="0">
                <a:solidFill>
                  <a:schemeClr val="bg1"/>
                </a:solidFill>
                <a:latin typeface="Arial"/>
                <a:cs typeface="Arial"/>
              </a:rPr>
              <a:t> </a:t>
            </a:r>
            <a:r>
              <a:rPr lang="en-GB" sz="1900" b="1" spc="-10" dirty="0">
                <a:solidFill>
                  <a:schemeClr val="bg1"/>
                </a:solidFill>
                <a:latin typeface="Arial"/>
                <a:cs typeface="Arial"/>
              </a:rPr>
              <a:t>non-</a:t>
            </a:r>
            <a:r>
              <a:rPr lang="en-GB" sz="1900" b="1" dirty="0">
                <a:solidFill>
                  <a:schemeClr val="bg1"/>
                </a:solidFill>
                <a:latin typeface="Arial"/>
                <a:cs typeface="Arial"/>
              </a:rPr>
              <a:t>living</a:t>
            </a:r>
            <a:r>
              <a:rPr lang="en-GB" sz="1900" b="1" spc="-40" dirty="0">
                <a:solidFill>
                  <a:schemeClr val="bg1"/>
                </a:solidFill>
                <a:latin typeface="Arial"/>
                <a:cs typeface="Arial"/>
              </a:rPr>
              <a:t> </a:t>
            </a:r>
            <a:r>
              <a:rPr lang="en-GB" sz="1900" b="1" dirty="0">
                <a:solidFill>
                  <a:schemeClr val="bg1"/>
                </a:solidFill>
                <a:latin typeface="Arial"/>
                <a:cs typeface="Arial"/>
              </a:rPr>
              <a:t>substances</a:t>
            </a:r>
            <a:r>
              <a:rPr lang="en-GB" sz="1900" b="1" spc="-40" dirty="0">
                <a:solidFill>
                  <a:schemeClr val="bg1"/>
                </a:solidFill>
                <a:latin typeface="Arial"/>
                <a:cs typeface="Arial"/>
              </a:rPr>
              <a:t> </a:t>
            </a:r>
            <a:r>
              <a:rPr lang="en-GB" sz="1900" b="1" dirty="0">
                <a:solidFill>
                  <a:schemeClr val="bg1"/>
                </a:solidFill>
                <a:latin typeface="Arial"/>
                <a:cs typeface="Arial"/>
              </a:rPr>
              <a:t>in</a:t>
            </a:r>
            <a:r>
              <a:rPr lang="en-GB" sz="1900" b="1" spc="-40" dirty="0">
                <a:solidFill>
                  <a:schemeClr val="bg1"/>
                </a:solidFill>
                <a:latin typeface="Arial"/>
                <a:cs typeface="Arial"/>
              </a:rPr>
              <a:t> </a:t>
            </a:r>
            <a:r>
              <a:rPr lang="en-GB" sz="1900" b="1" spc="-10" dirty="0">
                <a:solidFill>
                  <a:schemeClr val="bg1"/>
                </a:solidFill>
                <a:latin typeface="Arial"/>
                <a:cs typeface="Arial"/>
              </a:rPr>
              <a:t>nature</a:t>
            </a:r>
            <a:endParaRPr lang="en-GB" sz="1900" dirty="0">
              <a:solidFill>
                <a:schemeClr val="bg1"/>
              </a:solidFill>
              <a:latin typeface="Arial"/>
              <a:cs typeface="Arial"/>
            </a:endParaRPr>
          </a:p>
          <a:p>
            <a:pPr marL="1155065" lvl="1">
              <a:lnSpc>
                <a:spcPct val="100000"/>
              </a:lnSpc>
              <a:spcBef>
                <a:spcPts val="430"/>
              </a:spcBef>
              <a:buFont typeface="Wingdings"/>
              <a:buChar char=""/>
              <a:tabLst>
                <a:tab pos="1155065" algn="l"/>
              </a:tabLst>
            </a:pPr>
            <a:r>
              <a:rPr lang="en-GB" sz="1900" b="1" dirty="0">
                <a:solidFill>
                  <a:schemeClr val="bg1"/>
                </a:solidFill>
                <a:latin typeface="Arial"/>
                <a:cs typeface="Arial"/>
              </a:rPr>
              <a:t>Method</a:t>
            </a:r>
            <a:r>
              <a:rPr lang="en-GB" sz="1900" b="1" spc="-35" dirty="0">
                <a:solidFill>
                  <a:schemeClr val="bg1"/>
                </a:solidFill>
                <a:latin typeface="Arial"/>
                <a:cs typeface="Arial"/>
              </a:rPr>
              <a:t> </a:t>
            </a:r>
            <a:r>
              <a:rPr lang="en-GB" sz="1900" b="1" dirty="0">
                <a:solidFill>
                  <a:schemeClr val="bg1"/>
                </a:solidFill>
                <a:latin typeface="Arial"/>
                <a:cs typeface="Arial"/>
              </a:rPr>
              <a:t>of</a:t>
            </a:r>
            <a:r>
              <a:rPr lang="en-GB" sz="1900" b="1" spc="-35" dirty="0">
                <a:solidFill>
                  <a:schemeClr val="bg1"/>
                </a:solidFill>
                <a:latin typeface="Arial"/>
                <a:cs typeface="Arial"/>
              </a:rPr>
              <a:t> </a:t>
            </a:r>
            <a:r>
              <a:rPr lang="en-GB" sz="1900" b="1" dirty="0">
                <a:solidFill>
                  <a:schemeClr val="bg1"/>
                </a:solidFill>
                <a:latin typeface="Arial"/>
                <a:cs typeface="Arial"/>
              </a:rPr>
              <a:t>agriculture</a:t>
            </a:r>
            <a:r>
              <a:rPr lang="en-GB" sz="1900" b="1" spc="-35" dirty="0">
                <a:solidFill>
                  <a:schemeClr val="bg1"/>
                </a:solidFill>
                <a:latin typeface="Arial"/>
                <a:cs typeface="Arial"/>
              </a:rPr>
              <a:t> </a:t>
            </a:r>
            <a:r>
              <a:rPr lang="en-GB" sz="1900" b="1" dirty="0">
                <a:solidFill>
                  <a:schemeClr val="bg1"/>
                </a:solidFill>
                <a:latin typeface="Arial"/>
                <a:cs typeface="Arial"/>
              </a:rPr>
              <a:t>or</a:t>
            </a:r>
            <a:r>
              <a:rPr lang="en-GB" sz="1900" b="1" spc="-35" dirty="0">
                <a:solidFill>
                  <a:schemeClr val="bg1"/>
                </a:solidFill>
                <a:latin typeface="Arial"/>
                <a:cs typeface="Arial"/>
              </a:rPr>
              <a:t> </a:t>
            </a:r>
            <a:r>
              <a:rPr lang="en-GB" sz="1900" b="1" spc="-10" dirty="0">
                <a:solidFill>
                  <a:schemeClr val="bg1"/>
                </a:solidFill>
                <a:latin typeface="Arial"/>
                <a:cs typeface="Arial"/>
              </a:rPr>
              <a:t>horticulture</a:t>
            </a:r>
            <a:endParaRPr lang="en-GB" sz="1900" dirty="0">
              <a:solidFill>
                <a:schemeClr val="bg1"/>
              </a:solidFill>
              <a:latin typeface="Arial"/>
              <a:cs typeface="Arial"/>
            </a:endParaRPr>
          </a:p>
          <a:p>
            <a:pPr marL="1155065" lvl="1">
              <a:lnSpc>
                <a:spcPct val="100000"/>
              </a:lnSpc>
              <a:spcBef>
                <a:spcPts val="434"/>
              </a:spcBef>
              <a:buFont typeface="Wingdings"/>
              <a:buChar char=""/>
              <a:tabLst>
                <a:tab pos="1155065" algn="l"/>
              </a:tabLst>
            </a:pPr>
            <a:r>
              <a:rPr lang="en-GB" sz="1900" b="1" dirty="0">
                <a:solidFill>
                  <a:schemeClr val="bg1"/>
                </a:solidFill>
                <a:latin typeface="Arial"/>
                <a:cs typeface="Arial"/>
              </a:rPr>
              <a:t>A</a:t>
            </a:r>
            <a:r>
              <a:rPr lang="en-GB" sz="1900" b="1" spc="-95" dirty="0">
                <a:solidFill>
                  <a:schemeClr val="bg1"/>
                </a:solidFill>
                <a:latin typeface="Arial"/>
                <a:cs typeface="Arial"/>
              </a:rPr>
              <a:t> </a:t>
            </a:r>
            <a:r>
              <a:rPr lang="en-GB" sz="1900" b="1" dirty="0">
                <a:solidFill>
                  <a:schemeClr val="bg1"/>
                </a:solidFill>
                <a:latin typeface="Arial"/>
                <a:cs typeface="Arial"/>
              </a:rPr>
              <a:t>mathematical</a:t>
            </a:r>
            <a:r>
              <a:rPr lang="en-GB" sz="1900" b="1" spc="-10" dirty="0">
                <a:solidFill>
                  <a:schemeClr val="bg1"/>
                </a:solidFill>
                <a:latin typeface="Arial"/>
                <a:cs typeface="Arial"/>
              </a:rPr>
              <a:t> </a:t>
            </a:r>
            <a:r>
              <a:rPr lang="en-GB" sz="1900" b="1" dirty="0">
                <a:solidFill>
                  <a:schemeClr val="bg1"/>
                </a:solidFill>
                <a:latin typeface="Arial"/>
                <a:cs typeface="Arial"/>
              </a:rPr>
              <a:t>or</a:t>
            </a:r>
            <a:r>
              <a:rPr lang="en-GB" sz="1900" b="1" spc="-10" dirty="0">
                <a:solidFill>
                  <a:schemeClr val="bg1"/>
                </a:solidFill>
                <a:latin typeface="Arial"/>
                <a:cs typeface="Arial"/>
              </a:rPr>
              <a:t> </a:t>
            </a:r>
            <a:r>
              <a:rPr lang="en-GB" sz="1900" b="1" dirty="0">
                <a:solidFill>
                  <a:schemeClr val="bg1"/>
                </a:solidFill>
                <a:latin typeface="Arial"/>
                <a:cs typeface="Arial"/>
              </a:rPr>
              <a:t>business</a:t>
            </a:r>
            <a:r>
              <a:rPr lang="en-GB" sz="1900" b="1" spc="-10" dirty="0">
                <a:solidFill>
                  <a:schemeClr val="bg1"/>
                </a:solidFill>
                <a:latin typeface="Arial"/>
                <a:cs typeface="Arial"/>
              </a:rPr>
              <a:t> </a:t>
            </a:r>
            <a:r>
              <a:rPr lang="en-GB" sz="1900" b="1" dirty="0">
                <a:solidFill>
                  <a:schemeClr val="bg1"/>
                </a:solidFill>
                <a:latin typeface="Arial"/>
                <a:cs typeface="Arial"/>
              </a:rPr>
              <a:t>method</a:t>
            </a:r>
            <a:r>
              <a:rPr lang="en-GB" sz="1900" b="1" spc="-10" dirty="0">
                <a:solidFill>
                  <a:schemeClr val="bg1"/>
                </a:solidFill>
                <a:latin typeface="Arial"/>
                <a:cs typeface="Arial"/>
              </a:rPr>
              <a:t> </a:t>
            </a:r>
            <a:r>
              <a:rPr lang="en-GB" sz="1900" b="1" dirty="0">
                <a:solidFill>
                  <a:schemeClr val="bg1"/>
                </a:solidFill>
                <a:latin typeface="Arial"/>
                <a:cs typeface="Arial"/>
              </a:rPr>
              <a:t>or</a:t>
            </a:r>
            <a:r>
              <a:rPr lang="en-GB" sz="1900" b="1" spc="-10" dirty="0">
                <a:solidFill>
                  <a:schemeClr val="bg1"/>
                </a:solidFill>
                <a:latin typeface="Arial"/>
                <a:cs typeface="Arial"/>
              </a:rPr>
              <a:t> </a:t>
            </a:r>
            <a:r>
              <a:rPr lang="en-GB" sz="1900" b="1" dirty="0">
                <a:solidFill>
                  <a:schemeClr val="bg1"/>
                </a:solidFill>
                <a:latin typeface="Arial"/>
                <a:cs typeface="Arial"/>
              </a:rPr>
              <a:t>a</a:t>
            </a:r>
            <a:r>
              <a:rPr lang="en-GB" sz="1900" b="1" spc="-10" dirty="0">
                <a:solidFill>
                  <a:schemeClr val="bg1"/>
                </a:solidFill>
                <a:latin typeface="Arial"/>
                <a:cs typeface="Arial"/>
              </a:rPr>
              <a:t> </a:t>
            </a:r>
            <a:r>
              <a:rPr lang="en-GB" sz="1900" b="1" dirty="0">
                <a:solidFill>
                  <a:schemeClr val="bg1"/>
                </a:solidFill>
                <a:latin typeface="Arial"/>
                <a:cs typeface="Arial"/>
              </a:rPr>
              <a:t>computer</a:t>
            </a:r>
            <a:r>
              <a:rPr lang="en-GB" sz="1900" b="1" spc="-10" dirty="0">
                <a:solidFill>
                  <a:schemeClr val="bg1"/>
                </a:solidFill>
                <a:latin typeface="Arial"/>
                <a:cs typeface="Arial"/>
              </a:rPr>
              <a:t> program</a:t>
            </a:r>
            <a:endParaRPr lang="en-GB" sz="1900" dirty="0">
              <a:solidFill>
                <a:schemeClr val="bg1"/>
              </a:solidFill>
              <a:latin typeface="Arial"/>
              <a:cs typeface="Arial"/>
            </a:endParaRPr>
          </a:p>
          <a:p>
            <a:pPr marL="755650" indent="-286385">
              <a:lnSpc>
                <a:spcPct val="100000"/>
              </a:lnSpc>
              <a:spcBef>
                <a:spcPts val="430"/>
              </a:spcBef>
              <a:buFont typeface="Wingdings"/>
              <a:buChar char=""/>
              <a:tabLst>
                <a:tab pos="755650" algn="l"/>
              </a:tabLst>
            </a:pPr>
            <a:r>
              <a:rPr lang="en-GB" sz="1900" b="1" dirty="0">
                <a:solidFill>
                  <a:schemeClr val="bg1"/>
                </a:solidFill>
                <a:latin typeface="Arial"/>
                <a:cs typeface="Arial"/>
              </a:rPr>
              <a:t>Section4:</a:t>
            </a:r>
            <a:r>
              <a:rPr lang="en-GB" sz="1900" b="1" spc="-20" dirty="0">
                <a:solidFill>
                  <a:schemeClr val="bg1"/>
                </a:solidFill>
                <a:latin typeface="Arial"/>
                <a:cs typeface="Arial"/>
              </a:rPr>
              <a:t> Not-</a:t>
            </a:r>
            <a:r>
              <a:rPr lang="en-GB" sz="1900" b="1" dirty="0">
                <a:solidFill>
                  <a:schemeClr val="bg1"/>
                </a:solidFill>
                <a:latin typeface="Arial"/>
                <a:cs typeface="Arial"/>
              </a:rPr>
              <a:t>patentable:</a:t>
            </a:r>
            <a:r>
              <a:rPr lang="en-GB" sz="1900" b="1" spc="-85" dirty="0">
                <a:solidFill>
                  <a:schemeClr val="bg1"/>
                </a:solidFill>
                <a:latin typeface="Arial"/>
                <a:cs typeface="Arial"/>
              </a:rPr>
              <a:t> </a:t>
            </a:r>
            <a:r>
              <a:rPr lang="en-GB" sz="1900" b="1" dirty="0">
                <a:solidFill>
                  <a:schemeClr val="bg1"/>
                </a:solidFill>
                <a:latin typeface="Arial"/>
                <a:cs typeface="Arial"/>
              </a:rPr>
              <a:t>Atomic</a:t>
            </a:r>
            <a:r>
              <a:rPr lang="en-GB" sz="1900" b="1" spc="35" dirty="0">
                <a:solidFill>
                  <a:schemeClr val="bg1"/>
                </a:solidFill>
                <a:latin typeface="Arial"/>
                <a:cs typeface="Arial"/>
              </a:rPr>
              <a:t> </a:t>
            </a:r>
            <a:r>
              <a:rPr lang="en-GB" sz="1900" b="1" dirty="0">
                <a:solidFill>
                  <a:schemeClr val="bg1"/>
                </a:solidFill>
                <a:latin typeface="Arial"/>
                <a:cs typeface="Arial"/>
              </a:rPr>
              <a:t>Energy</a:t>
            </a:r>
            <a:r>
              <a:rPr lang="en-GB" sz="1900" b="1" spc="-20" dirty="0">
                <a:solidFill>
                  <a:schemeClr val="bg1"/>
                </a:solidFill>
                <a:latin typeface="Arial"/>
                <a:cs typeface="Arial"/>
              </a:rPr>
              <a:t> </a:t>
            </a:r>
            <a:r>
              <a:rPr lang="en-GB" sz="1900" b="1" spc="-10" dirty="0">
                <a:solidFill>
                  <a:schemeClr val="bg1"/>
                </a:solidFill>
                <a:latin typeface="Arial"/>
                <a:cs typeface="Arial"/>
              </a:rPr>
              <a:t>related</a:t>
            </a:r>
            <a:endParaRPr lang="en-GB" sz="1900" dirty="0">
              <a:solidFill>
                <a:schemeClr val="bg1"/>
              </a:solidFill>
              <a:latin typeface="Arial"/>
              <a:cs typeface="Arial"/>
            </a:endParaRPr>
          </a:p>
        </p:txBody>
      </p:sp>
    </p:spTree>
    <p:extLst>
      <p:ext uri="{BB962C8B-B14F-4D97-AF65-F5344CB8AC3E}">
        <p14:creationId xmlns:p14="http://schemas.microsoft.com/office/powerpoint/2010/main" val="1019118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2052" y="549639"/>
            <a:ext cx="7958331" cy="1077229"/>
          </a:xfrm>
        </p:spPr>
        <p:txBody>
          <a:bodyPr/>
          <a:lstStyle/>
          <a:p>
            <a:r>
              <a:rPr lang="en-GB" dirty="0" smtClean="0">
                <a:solidFill>
                  <a:srgbClr val="FFFF00"/>
                </a:solidFill>
              </a:rPr>
              <a:t>Patent Filing in India</a:t>
            </a:r>
            <a:endParaRPr lang="en-IN" dirty="0">
              <a:solidFill>
                <a:srgbClr val="FFFF00"/>
              </a:solidFill>
            </a:endParaRPr>
          </a:p>
        </p:txBody>
      </p:sp>
      <p:pic>
        <p:nvPicPr>
          <p:cNvPr id="4" name="Content Placeholder 3"/>
          <p:cNvPicPr>
            <a:picLocks noGrp="1" noChangeAspect="1"/>
          </p:cNvPicPr>
          <p:nvPr>
            <p:ph idx="1"/>
          </p:nvPr>
        </p:nvPicPr>
        <p:blipFill>
          <a:blip r:embed="rId2"/>
          <a:stretch>
            <a:fillRect/>
          </a:stretch>
        </p:blipFill>
        <p:spPr>
          <a:xfrm>
            <a:off x="1207846" y="1426184"/>
            <a:ext cx="10133542" cy="5083947"/>
          </a:xfrm>
          <a:prstGeom prst="rect">
            <a:avLst/>
          </a:prstGeom>
        </p:spPr>
      </p:pic>
    </p:spTree>
    <p:extLst>
      <p:ext uri="{BB962C8B-B14F-4D97-AF65-F5344CB8AC3E}">
        <p14:creationId xmlns:p14="http://schemas.microsoft.com/office/powerpoint/2010/main" val="4198273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FFFF00"/>
                </a:solidFill>
                <a:latin typeface="Times New Roman"/>
                <a:cs typeface="Times New Roman"/>
              </a:rPr>
              <a:t>PATENT</a:t>
            </a:r>
            <a:r>
              <a:rPr lang="en-GB" b="1" spc="-5" dirty="0">
                <a:solidFill>
                  <a:srgbClr val="FFFF00"/>
                </a:solidFill>
                <a:latin typeface="Times New Roman"/>
                <a:cs typeface="Times New Roman"/>
              </a:rPr>
              <a:t> </a:t>
            </a:r>
            <a:r>
              <a:rPr lang="en-GB" b="1" spc="-10" dirty="0">
                <a:solidFill>
                  <a:srgbClr val="FFFF00"/>
                </a:solidFill>
                <a:latin typeface="Times New Roman"/>
                <a:cs typeface="Times New Roman"/>
              </a:rPr>
              <a:t>FILING</a:t>
            </a:r>
            <a:endParaRPr lang="en-IN" dirty="0">
              <a:solidFill>
                <a:srgbClr val="FFFF00"/>
              </a:solidFill>
            </a:endParaRPr>
          </a:p>
        </p:txBody>
      </p:sp>
      <p:sp>
        <p:nvSpPr>
          <p:cNvPr id="3" name="Content Placeholder 2"/>
          <p:cNvSpPr>
            <a:spLocks noGrp="1"/>
          </p:cNvSpPr>
          <p:nvPr>
            <p:ph idx="1"/>
          </p:nvPr>
        </p:nvSpPr>
        <p:spPr>
          <a:xfrm>
            <a:off x="1164132" y="1631193"/>
            <a:ext cx="9406007" cy="4481371"/>
          </a:xfrm>
        </p:spPr>
        <p:txBody>
          <a:bodyPr>
            <a:normAutofit/>
          </a:bodyPr>
          <a:lstStyle/>
          <a:p>
            <a:r>
              <a:rPr lang="en-GB" sz="2800" dirty="0">
                <a:solidFill>
                  <a:schemeClr val="bg1"/>
                </a:solidFill>
                <a:latin typeface="Arial" panose="020B0604020202020204" pitchFamily="34" charset="0"/>
                <a:cs typeface="Arial" panose="020B0604020202020204" pitchFamily="34" charset="0"/>
              </a:rPr>
              <a:t>Patent</a:t>
            </a:r>
            <a:r>
              <a:rPr lang="en-GB" sz="2800" spc="-3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protection</a:t>
            </a:r>
            <a:r>
              <a:rPr lang="en-GB" sz="2800" spc="-3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is</a:t>
            </a:r>
            <a:r>
              <a:rPr lang="en-GB" sz="2800" spc="-2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a</a:t>
            </a:r>
            <a:r>
              <a:rPr lang="en-GB" sz="2800" spc="-30" dirty="0">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territorial</a:t>
            </a:r>
            <a:r>
              <a:rPr lang="en-GB" sz="2800" spc="-3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right</a:t>
            </a:r>
            <a:r>
              <a:rPr lang="en-GB" sz="2800" spc="-30" dirty="0">
                <a:solidFill>
                  <a:srgbClr val="FFFF00"/>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and</a:t>
            </a:r>
            <a:r>
              <a:rPr lang="en-GB" sz="2800" spc="-3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therefore,</a:t>
            </a:r>
            <a:r>
              <a:rPr lang="en-GB" sz="2800" spc="-2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it</a:t>
            </a:r>
            <a:r>
              <a:rPr lang="en-GB" sz="2800" spc="-1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is</a:t>
            </a:r>
            <a:r>
              <a:rPr lang="en-GB" sz="2800" spc="-20" dirty="0">
                <a:solidFill>
                  <a:schemeClr val="bg1"/>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effective</a:t>
            </a:r>
            <a:r>
              <a:rPr lang="en-GB" sz="2800" spc="-30" dirty="0">
                <a:solidFill>
                  <a:srgbClr val="FFFF00"/>
                </a:solidFill>
                <a:latin typeface="Arial" panose="020B0604020202020204" pitchFamily="34" charset="0"/>
                <a:cs typeface="Arial" panose="020B0604020202020204" pitchFamily="34" charset="0"/>
              </a:rPr>
              <a:t> </a:t>
            </a:r>
            <a:r>
              <a:rPr lang="en-GB" sz="2800" spc="-20" dirty="0">
                <a:solidFill>
                  <a:srgbClr val="FFFF00"/>
                </a:solidFill>
                <a:latin typeface="Arial" panose="020B0604020202020204" pitchFamily="34" charset="0"/>
                <a:cs typeface="Arial" panose="020B0604020202020204" pitchFamily="34" charset="0"/>
              </a:rPr>
              <a:t>only </a:t>
            </a:r>
            <a:r>
              <a:rPr lang="en-GB" sz="2800" dirty="0">
                <a:solidFill>
                  <a:srgbClr val="FFFF00"/>
                </a:solidFill>
                <a:latin typeface="Arial" panose="020B0604020202020204" pitchFamily="34" charset="0"/>
                <a:cs typeface="Arial" panose="020B0604020202020204" pitchFamily="34" charset="0"/>
              </a:rPr>
              <a:t>within</a:t>
            </a:r>
            <a:r>
              <a:rPr lang="en-GB" sz="2800" spc="19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the</a:t>
            </a:r>
            <a:r>
              <a:rPr lang="en-GB" sz="2800" spc="204"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territory</a:t>
            </a:r>
            <a:r>
              <a:rPr lang="en-GB" sz="2800" spc="17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of</a:t>
            </a:r>
            <a:r>
              <a:rPr lang="en-GB" sz="2800" spc="22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India</a:t>
            </a:r>
            <a:r>
              <a:rPr lang="en-GB" sz="2800" dirty="0" smtClean="0">
                <a:latin typeface="Arial" panose="020B0604020202020204" pitchFamily="34" charset="0"/>
                <a:cs typeface="Arial" panose="020B0604020202020204" pitchFamily="34" charset="0"/>
              </a:rPr>
              <a:t>.</a:t>
            </a:r>
          </a:p>
          <a:p>
            <a:r>
              <a:rPr lang="en-GB" sz="2800" dirty="0" smtClean="0">
                <a:solidFill>
                  <a:schemeClr val="bg1"/>
                </a:solidFill>
                <a:latin typeface="Arial" panose="020B0604020202020204" pitchFamily="34" charset="0"/>
                <a:cs typeface="Arial" panose="020B0604020202020204" pitchFamily="34" charset="0"/>
              </a:rPr>
              <a:t>There</a:t>
            </a:r>
            <a:r>
              <a:rPr lang="en-GB" sz="2800" spc="225" dirty="0" smtClean="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is</a:t>
            </a:r>
            <a:r>
              <a:rPr lang="en-GB" sz="2800" spc="229" dirty="0">
                <a:solidFill>
                  <a:schemeClr val="bg1"/>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no</a:t>
            </a:r>
            <a:r>
              <a:rPr lang="en-GB" sz="2800" spc="22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concept</a:t>
            </a:r>
            <a:r>
              <a:rPr lang="en-GB" sz="2800" spc="22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of</a:t>
            </a:r>
            <a:r>
              <a:rPr lang="en-GB" sz="2800" spc="19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global</a:t>
            </a:r>
            <a:r>
              <a:rPr lang="en-GB" sz="2800" spc="19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patent</a:t>
            </a:r>
            <a:r>
              <a:rPr lang="en-GB" sz="2800" dirty="0">
                <a:latin typeface="Arial" panose="020B0604020202020204" pitchFamily="34" charset="0"/>
                <a:cs typeface="Arial" panose="020B0604020202020204" pitchFamily="34" charset="0"/>
              </a:rPr>
              <a:t>.</a:t>
            </a:r>
            <a:r>
              <a:rPr lang="en-GB" sz="2800" spc="235" dirty="0">
                <a:latin typeface="Arial" panose="020B0604020202020204" pitchFamily="34" charset="0"/>
                <a:cs typeface="Arial" panose="020B0604020202020204" pitchFamily="34" charset="0"/>
              </a:rPr>
              <a:t> </a:t>
            </a:r>
            <a:endParaRPr lang="en-GB" sz="2800" spc="235" dirty="0" smtClean="0">
              <a:latin typeface="Arial" panose="020B0604020202020204" pitchFamily="34" charset="0"/>
              <a:cs typeface="Arial" panose="020B0604020202020204" pitchFamily="34" charset="0"/>
            </a:endParaRPr>
          </a:p>
          <a:p>
            <a:r>
              <a:rPr lang="en-GB" sz="2800" spc="-10" dirty="0" smtClean="0">
                <a:solidFill>
                  <a:schemeClr val="bg1"/>
                </a:solidFill>
                <a:latin typeface="Arial" panose="020B0604020202020204" pitchFamily="34" charset="0"/>
                <a:cs typeface="Arial" panose="020B0604020202020204" pitchFamily="34" charset="0"/>
              </a:rPr>
              <a:t>However</a:t>
            </a:r>
            <a:r>
              <a:rPr lang="en-GB" sz="2800" spc="-1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filing</a:t>
            </a:r>
            <a:r>
              <a:rPr lang="en-GB" sz="2800" spc="33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an</a:t>
            </a:r>
            <a:r>
              <a:rPr lang="en-GB" sz="2800" spc="33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application</a:t>
            </a:r>
            <a:r>
              <a:rPr lang="en-GB" sz="2800" spc="33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in</a:t>
            </a:r>
            <a:r>
              <a:rPr lang="en-GB" sz="2800" spc="33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India</a:t>
            </a:r>
            <a:r>
              <a:rPr lang="en-GB" sz="2800" spc="360" dirty="0">
                <a:solidFill>
                  <a:schemeClr val="bg1"/>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enables</a:t>
            </a:r>
            <a:r>
              <a:rPr lang="en-GB" sz="2800" spc="34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the</a:t>
            </a:r>
            <a:r>
              <a:rPr lang="en-GB" sz="2800" spc="34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applicant</a:t>
            </a:r>
            <a:r>
              <a:rPr lang="en-GB" sz="2800" spc="33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to</a:t>
            </a:r>
            <a:r>
              <a:rPr lang="en-GB" sz="2800" spc="38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file</a:t>
            </a:r>
            <a:r>
              <a:rPr lang="en-GB" sz="2800" spc="34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a</a:t>
            </a:r>
            <a:r>
              <a:rPr lang="en-GB" sz="2800" spc="345" dirty="0">
                <a:solidFill>
                  <a:srgbClr val="FFFF00"/>
                </a:solidFill>
                <a:latin typeface="Arial" panose="020B0604020202020204" pitchFamily="34" charset="0"/>
                <a:cs typeface="Arial" panose="020B0604020202020204" pitchFamily="34" charset="0"/>
              </a:rPr>
              <a:t> </a:t>
            </a:r>
            <a:r>
              <a:rPr lang="en-GB" sz="2800" spc="-10" dirty="0">
                <a:solidFill>
                  <a:srgbClr val="FFFF00"/>
                </a:solidFill>
                <a:latin typeface="Arial" panose="020B0604020202020204" pitchFamily="34" charset="0"/>
                <a:cs typeface="Arial" panose="020B0604020202020204" pitchFamily="34" charset="0"/>
              </a:rPr>
              <a:t>corresponding </a:t>
            </a:r>
            <a:r>
              <a:rPr lang="en-GB" sz="2800" dirty="0">
                <a:solidFill>
                  <a:srgbClr val="FFFF00"/>
                </a:solidFill>
                <a:latin typeface="Arial" panose="020B0604020202020204" pitchFamily="34" charset="0"/>
                <a:cs typeface="Arial" panose="020B0604020202020204" pitchFamily="34" charset="0"/>
              </a:rPr>
              <a:t>application</a:t>
            </a:r>
            <a:r>
              <a:rPr lang="en-GB" sz="2800" spc="4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for</a:t>
            </a:r>
            <a:r>
              <a:rPr lang="en-GB" sz="2800" spc="3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same</a:t>
            </a:r>
            <a:r>
              <a:rPr lang="en-GB" sz="2800" spc="6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invention</a:t>
            </a:r>
            <a:r>
              <a:rPr lang="en-GB" sz="2800" spc="4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a:t>
            </a:r>
            <a:r>
              <a:rPr lang="en-GB" sz="2800" spc="2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convention</a:t>
            </a:r>
            <a:r>
              <a:rPr lang="en-GB" sz="2800" spc="2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countries</a:t>
            </a:r>
            <a:r>
              <a:rPr lang="en-GB" sz="2800" spc="5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or</a:t>
            </a:r>
            <a:r>
              <a:rPr lang="en-GB" sz="2800" spc="5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under</a:t>
            </a:r>
            <a:r>
              <a:rPr lang="en-GB" sz="2800" spc="5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PCT</a:t>
            </a:r>
            <a:r>
              <a:rPr lang="en-GB" sz="2800" dirty="0">
                <a:latin typeface="Arial" panose="020B0604020202020204" pitchFamily="34" charset="0"/>
                <a:cs typeface="Arial" panose="020B0604020202020204" pitchFamily="34" charset="0"/>
              </a:rPr>
              <a:t>,</a:t>
            </a:r>
            <a:r>
              <a:rPr lang="en-GB" sz="2800" spc="55" dirty="0">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within</a:t>
            </a:r>
            <a:r>
              <a:rPr lang="en-GB" sz="2800" spc="20" dirty="0">
                <a:solidFill>
                  <a:srgbClr val="FFFF00"/>
                </a:solidFill>
                <a:latin typeface="Arial" panose="020B0604020202020204" pitchFamily="34" charset="0"/>
                <a:cs typeface="Arial" panose="020B0604020202020204" pitchFamily="34" charset="0"/>
              </a:rPr>
              <a:t> </a:t>
            </a:r>
            <a:r>
              <a:rPr lang="en-GB" sz="2800" spc="-25" dirty="0">
                <a:solidFill>
                  <a:srgbClr val="FFFF00"/>
                </a:solidFill>
                <a:latin typeface="Arial" panose="020B0604020202020204" pitchFamily="34" charset="0"/>
                <a:cs typeface="Arial" panose="020B0604020202020204" pitchFamily="34" charset="0"/>
              </a:rPr>
              <a:t>or </a:t>
            </a:r>
            <a:r>
              <a:rPr lang="en-GB" sz="2800" dirty="0">
                <a:solidFill>
                  <a:srgbClr val="FFFF00"/>
                </a:solidFill>
                <a:latin typeface="Arial" panose="020B0604020202020204" pitchFamily="34" charset="0"/>
                <a:cs typeface="Arial" panose="020B0604020202020204" pitchFamily="34" charset="0"/>
              </a:rPr>
              <a:t>before</a:t>
            </a:r>
            <a:r>
              <a:rPr lang="en-GB" sz="2800" spc="5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expiry</a:t>
            </a:r>
            <a:r>
              <a:rPr lang="en-GB" sz="2800" spc="5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of</a:t>
            </a:r>
            <a:r>
              <a:rPr lang="en-GB" sz="2800" spc="3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twelve</a:t>
            </a:r>
            <a:r>
              <a:rPr lang="en-GB" sz="2800" spc="9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months</a:t>
            </a:r>
            <a:r>
              <a:rPr lang="en-GB" sz="2800" spc="7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from</a:t>
            </a:r>
            <a:r>
              <a:rPr lang="en-GB" sz="2800" spc="4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the</a:t>
            </a:r>
            <a:r>
              <a:rPr lang="en-GB" sz="2800" spc="7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filing</a:t>
            </a:r>
            <a:r>
              <a:rPr lang="en-GB" sz="2800" spc="5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date</a:t>
            </a:r>
            <a:r>
              <a:rPr lang="en-GB" sz="2800" spc="9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a:t>
            </a:r>
            <a:r>
              <a:rPr lang="en-GB" sz="2800" spc="4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India</a:t>
            </a:r>
            <a:r>
              <a:rPr lang="en-GB" sz="2800" dirty="0">
                <a:latin typeface="Arial" panose="020B0604020202020204" pitchFamily="34" charset="0"/>
                <a:cs typeface="Arial" panose="020B0604020202020204" pitchFamily="34" charset="0"/>
              </a:rPr>
              <a:t>.</a:t>
            </a:r>
            <a:r>
              <a:rPr lang="en-GB" sz="2800" spc="80" dirty="0">
                <a:latin typeface="Arial" panose="020B0604020202020204" pitchFamily="34" charset="0"/>
                <a:cs typeface="Arial" panose="020B0604020202020204" pitchFamily="34" charset="0"/>
              </a:rPr>
              <a:t> </a:t>
            </a:r>
            <a:endParaRPr lang="en-GB" sz="2800" spc="80" dirty="0" smtClean="0">
              <a:latin typeface="Arial" panose="020B0604020202020204" pitchFamily="34" charset="0"/>
              <a:cs typeface="Arial" panose="020B0604020202020204" pitchFamily="34" charset="0"/>
            </a:endParaRPr>
          </a:p>
          <a:p>
            <a:r>
              <a:rPr lang="en-GB" sz="2800" dirty="0" smtClean="0">
                <a:solidFill>
                  <a:schemeClr val="bg1"/>
                </a:solidFill>
                <a:latin typeface="Arial" panose="020B0604020202020204" pitchFamily="34" charset="0"/>
                <a:cs typeface="Arial" panose="020B0604020202020204" pitchFamily="34" charset="0"/>
              </a:rPr>
              <a:t>Patents</a:t>
            </a:r>
            <a:r>
              <a:rPr lang="en-GB" sz="2800" spc="60" dirty="0" smtClean="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should</a:t>
            </a:r>
            <a:r>
              <a:rPr lang="en-GB" sz="2800" spc="45" dirty="0">
                <a:solidFill>
                  <a:schemeClr val="bg1"/>
                </a:solidFill>
                <a:latin typeface="Arial" panose="020B0604020202020204" pitchFamily="34" charset="0"/>
                <a:cs typeface="Arial" panose="020B0604020202020204" pitchFamily="34" charset="0"/>
              </a:rPr>
              <a:t> </a:t>
            </a:r>
            <a:r>
              <a:rPr lang="en-GB" sz="2800" spc="-25" dirty="0">
                <a:solidFill>
                  <a:schemeClr val="bg1"/>
                </a:solidFill>
                <a:latin typeface="Arial" panose="020B0604020202020204" pitchFamily="34" charset="0"/>
                <a:cs typeface="Arial" panose="020B0604020202020204" pitchFamily="34" charset="0"/>
              </a:rPr>
              <a:t>be </a:t>
            </a:r>
            <a:r>
              <a:rPr lang="en-GB" sz="2800" dirty="0">
                <a:solidFill>
                  <a:srgbClr val="FFFF00"/>
                </a:solidFill>
                <a:latin typeface="Arial" panose="020B0604020202020204" pitchFamily="34" charset="0"/>
                <a:cs typeface="Arial" panose="020B0604020202020204" pitchFamily="34" charset="0"/>
              </a:rPr>
              <a:t>obtained</a:t>
            </a:r>
            <a:r>
              <a:rPr lang="en-GB" sz="2800" spc="10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a:t>
            </a:r>
            <a:r>
              <a:rPr lang="en-GB" sz="2800" spc="7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each</a:t>
            </a:r>
            <a:r>
              <a:rPr lang="en-GB" sz="2800" spc="8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country</a:t>
            </a:r>
            <a:r>
              <a:rPr lang="en-GB" sz="2800" spc="9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where</a:t>
            </a:r>
            <a:r>
              <a:rPr lang="en-GB" sz="2800" spc="9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the</a:t>
            </a:r>
            <a:r>
              <a:rPr lang="en-GB" sz="2800" spc="9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applicant</a:t>
            </a:r>
            <a:r>
              <a:rPr lang="en-GB" sz="2800" spc="8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requires</a:t>
            </a:r>
            <a:r>
              <a:rPr lang="en-GB" sz="2800" spc="10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protection</a:t>
            </a:r>
            <a:r>
              <a:rPr lang="en-GB" sz="2800" spc="8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of</a:t>
            </a:r>
            <a:r>
              <a:rPr lang="en-GB" sz="2800" spc="95" dirty="0">
                <a:solidFill>
                  <a:srgbClr val="FFFF00"/>
                </a:solidFill>
                <a:latin typeface="Arial" panose="020B0604020202020204" pitchFamily="34" charset="0"/>
                <a:cs typeface="Arial" panose="020B0604020202020204" pitchFamily="34" charset="0"/>
              </a:rPr>
              <a:t>  </a:t>
            </a:r>
            <a:r>
              <a:rPr lang="en-GB" sz="2800" spc="-25" dirty="0">
                <a:solidFill>
                  <a:srgbClr val="FFFF00"/>
                </a:solidFill>
                <a:latin typeface="Arial" panose="020B0604020202020204" pitchFamily="34" charset="0"/>
                <a:cs typeface="Arial" panose="020B0604020202020204" pitchFamily="34" charset="0"/>
              </a:rPr>
              <a:t>his </a:t>
            </a:r>
            <a:r>
              <a:rPr lang="en-GB" sz="2800" spc="-10" dirty="0">
                <a:solidFill>
                  <a:srgbClr val="FFFF00"/>
                </a:solidFill>
                <a:latin typeface="Arial" panose="020B0604020202020204" pitchFamily="34" charset="0"/>
                <a:cs typeface="Arial" panose="020B0604020202020204" pitchFamily="34" charset="0"/>
              </a:rPr>
              <a:t>invention</a:t>
            </a:r>
            <a:r>
              <a:rPr lang="en-GB" sz="2800" spc="-10" dirty="0">
                <a:latin typeface="Arial" panose="020B0604020202020204" pitchFamily="34" charset="0"/>
                <a:cs typeface="Arial" panose="020B0604020202020204" pitchFamily="34" charset="0"/>
              </a:rPr>
              <a:t>.</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6004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cap="none" spc="0" dirty="0">
                <a:solidFill>
                  <a:prstClr val="white"/>
                </a:solidFill>
                <a:latin typeface="Trebuchet MS" panose="020B0603020202020204"/>
              </a:rPr>
              <a:t>Nature</a:t>
            </a:r>
            <a:r>
              <a:rPr lang="en-IN" sz="3600" b="1" cap="none" spc="-95" dirty="0">
                <a:solidFill>
                  <a:prstClr val="white"/>
                </a:solidFill>
                <a:latin typeface="Trebuchet MS" panose="020B0603020202020204"/>
              </a:rPr>
              <a:t> </a:t>
            </a:r>
            <a:r>
              <a:rPr lang="en-IN" sz="3600" b="1" cap="none" spc="0" dirty="0">
                <a:solidFill>
                  <a:prstClr val="white"/>
                </a:solidFill>
                <a:latin typeface="Trebuchet MS" panose="020B0603020202020204"/>
              </a:rPr>
              <a:t>of</a:t>
            </a:r>
            <a:r>
              <a:rPr lang="en-IN" sz="3600" b="1" cap="none" spc="-95" dirty="0">
                <a:solidFill>
                  <a:prstClr val="white"/>
                </a:solidFill>
                <a:latin typeface="Trebuchet MS" panose="020B0603020202020204"/>
              </a:rPr>
              <a:t> </a:t>
            </a:r>
            <a:r>
              <a:rPr lang="en-IN" sz="3600" b="1" cap="none" spc="0" dirty="0">
                <a:solidFill>
                  <a:prstClr val="white"/>
                </a:solidFill>
                <a:latin typeface="Trebuchet MS" panose="020B0603020202020204"/>
              </a:rPr>
              <a:t>Intellectual</a:t>
            </a:r>
            <a:r>
              <a:rPr lang="en-IN" sz="3600" b="1" cap="none" spc="-90" dirty="0">
                <a:solidFill>
                  <a:prstClr val="white"/>
                </a:solidFill>
                <a:latin typeface="Trebuchet MS" panose="020B0603020202020204"/>
              </a:rPr>
              <a:t> </a:t>
            </a:r>
            <a:r>
              <a:rPr lang="en-IN" sz="3600" b="1" cap="none" spc="-10" dirty="0">
                <a:solidFill>
                  <a:prstClr val="white"/>
                </a:solidFill>
                <a:latin typeface="Trebuchet MS" panose="020B0603020202020204"/>
              </a:rPr>
              <a:t>Property</a:t>
            </a:r>
            <a:endParaRPr lang="en-IN" dirty="0"/>
          </a:p>
        </p:txBody>
      </p:sp>
      <p:sp>
        <p:nvSpPr>
          <p:cNvPr id="5" name="object 3"/>
          <p:cNvSpPr txBox="1">
            <a:spLocks noGrp="1"/>
          </p:cNvSpPr>
          <p:nvPr>
            <p:ph idx="1"/>
          </p:nvPr>
        </p:nvSpPr>
        <p:spPr>
          <a:xfrm>
            <a:off x="1024128" y="1977887"/>
            <a:ext cx="9720071" cy="3707424"/>
          </a:xfrm>
          <a:prstGeom prst="rect">
            <a:avLst/>
          </a:prstGeom>
        </p:spPr>
        <p:txBody>
          <a:bodyPr vert="horz" wrap="square" lIns="0" tIns="110489" rIns="0" bIns="0" rtlCol="0">
            <a:spAutoFit/>
          </a:bodyPr>
          <a:lstStyle/>
          <a:p>
            <a:pPr marL="354965" indent="-342265">
              <a:lnSpc>
                <a:spcPct val="100000"/>
              </a:lnSpc>
              <a:spcBef>
                <a:spcPts val="869"/>
              </a:spcBef>
              <a:buClr>
                <a:schemeClr val="bg1"/>
              </a:buClr>
              <a:buFont typeface="Arial MT"/>
              <a:buChar char="•"/>
              <a:tabLst>
                <a:tab pos="354965" algn="l"/>
              </a:tabLst>
            </a:pPr>
            <a:r>
              <a:rPr sz="3200" dirty="0">
                <a:solidFill>
                  <a:schemeClr val="bg1"/>
                </a:solidFill>
                <a:latin typeface="Calibri"/>
                <a:cs typeface="Calibri"/>
              </a:rPr>
              <a:t>Creation</a:t>
            </a:r>
            <a:r>
              <a:rPr sz="3200" spc="-85" dirty="0">
                <a:solidFill>
                  <a:schemeClr val="bg1"/>
                </a:solidFill>
                <a:latin typeface="Calibri"/>
                <a:cs typeface="Calibri"/>
              </a:rPr>
              <a:t> </a:t>
            </a:r>
            <a:r>
              <a:rPr sz="3200" dirty="0">
                <a:solidFill>
                  <a:schemeClr val="bg1"/>
                </a:solidFill>
                <a:latin typeface="Calibri"/>
                <a:cs typeface="Calibri"/>
              </a:rPr>
              <a:t>of</a:t>
            </a:r>
            <a:r>
              <a:rPr sz="3200" spc="-85" dirty="0">
                <a:solidFill>
                  <a:schemeClr val="bg1"/>
                </a:solidFill>
                <a:latin typeface="Calibri"/>
                <a:cs typeface="Calibri"/>
              </a:rPr>
              <a:t> </a:t>
            </a:r>
            <a:r>
              <a:rPr sz="3200" dirty="0">
                <a:solidFill>
                  <a:schemeClr val="bg1"/>
                </a:solidFill>
                <a:latin typeface="Calibri"/>
                <a:cs typeface="Calibri"/>
              </a:rPr>
              <a:t>human</a:t>
            </a:r>
            <a:r>
              <a:rPr sz="3200" spc="-60" dirty="0">
                <a:solidFill>
                  <a:schemeClr val="bg1"/>
                </a:solidFill>
                <a:latin typeface="Calibri"/>
                <a:cs typeface="Calibri"/>
              </a:rPr>
              <a:t> </a:t>
            </a:r>
            <a:r>
              <a:rPr sz="3200" dirty="0">
                <a:solidFill>
                  <a:schemeClr val="bg1"/>
                </a:solidFill>
                <a:latin typeface="Calibri"/>
                <a:cs typeface="Calibri"/>
              </a:rPr>
              <a:t>mind</a:t>
            </a:r>
            <a:r>
              <a:rPr sz="3200" spc="-65" dirty="0">
                <a:solidFill>
                  <a:schemeClr val="bg1"/>
                </a:solidFill>
                <a:latin typeface="Calibri"/>
                <a:cs typeface="Calibri"/>
              </a:rPr>
              <a:t> </a:t>
            </a:r>
            <a:r>
              <a:rPr sz="3200" spc="-10" dirty="0">
                <a:solidFill>
                  <a:schemeClr val="bg1"/>
                </a:solidFill>
                <a:latin typeface="Calibri"/>
                <a:cs typeface="Calibri"/>
              </a:rPr>
              <a:t>(Intellect)</a:t>
            </a:r>
            <a:endParaRPr sz="3200" dirty="0">
              <a:solidFill>
                <a:schemeClr val="bg1"/>
              </a:solidFill>
              <a:latin typeface="Calibri"/>
              <a:cs typeface="Calibri"/>
            </a:endParaRPr>
          </a:p>
          <a:p>
            <a:pPr marL="354965" indent="-342265">
              <a:lnSpc>
                <a:spcPct val="100000"/>
              </a:lnSpc>
              <a:spcBef>
                <a:spcPts val="770"/>
              </a:spcBef>
              <a:buClr>
                <a:schemeClr val="bg1"/>
              </a:buClr>
              <a:buFont typeface="Arial MT"/>
              <a:buChar char="•"/>
              <a:tabLst>
                <a:tab pos="354965" algn="l"/>
              </a:tabLst>
            </a:pPr>
            <a:r>
              <a:rPr sz="3200" dirty="0">
                <a:solidFill>
                  <a:schemeClr val="bg1"/>
                </a:solidFill>
                <a:latin typeface="Calibri"/>
                <a:cs typeface="Calibri"/>
              </a:rPr>
              <a:t>Intangible</a:t>
            </a:r>
            <a:r>
              <a:rPr sz="3200" spc="-180" dirty="0">
                <a:solidFill>
                  <a:schemeClr val="bg1"/>
                </a:solidFill>
                <a:latin typeface="Calibri"/>
                <a:cs typeface="Calibri"/>
              </a:rPr>
              <a:t> </a:t>
            </a:r>
            <a:r>
              <a:rPr sz="3200" spc="-10" dirty="0">
                <a:solidFill>
                  <a:schemeClr val="bg1"/>
                </a:solidFill>
                <a:latin typeface="Calibri"/>
                <a:cs typeface="Calibri"/>
              </a:rPr>
              <a:t>property</a:t>
            </a:r>
            <a:endParaRPr sz="3200" dirty="0">
              <a:solidFill>
                <a:schemeClr val="bg1"/>
              </a:solidFill>
              <a:latin typeface="Calibri"/>
              <a:cs typeface="Calibri"/>
            </a:endParaRPr>
          </a:p>
          <a:p>
            <a:pPr marL="354965" indent="-342265">
              <a:lnSpc>
                <a:spcPct val="100000"/>
              </a:lnSpc>
              <a:spcBef>
                <a:spcPts val="770"/>
              </a:spcBef>
              <a:buClr>
                <a:schemeClr val="bg1"/>
              </a:buClr>
              <a:buFont typeface="Arial MT"/>
              <a:buChar char="•"/>
              <a:tabLst>
                <a:tab pos="354965" algn="l"/>
              </a:tabLst>
            </a:pPr>
            <a:r>
              <a:rPr sz="3200" dirty="0">
                <a:solidFill>
                  <a:schemeClr val="bg1"/>
                </a:solidFill>
                <a:latin typeface="Calibri"/>
                <a:cs typeface="Calibri"/>
              </a:rPr>
              <a:t>Exclusive</a:t>
            </a:r>
            <a:r>
              <a:rPr sz="3200" spc="-90" dirty="0">
                <a:solidFill>
                  <a:schemeClr val="bg1"/>
                </a:solidFill>
                <a:latin typeface="Calibri"/>
                <a:cs typeface="Calibri"/>
              </a:rPr>
              <a:t> </a:t>
            </a:r>
            <a:r>
              <a:rPr sz="3200" dirty="0">
                <a:solidFill>
                  <a:schemeClr val="bg1"/>
                </a:solidFill>
                <a:latin typeface="Calibri"/>
                <a:cs typeface="Calibri"/>
              </a:rPr>
              <a:t>rights</a:t>
            </a:r>
            <a:r>
              <a:rPr sz="3200" spc="-75" dirty="0">
                <a:solidFill>
                  <a:schemeClr val="bg1"/>
                </a:solidFill>
                <a:latin typeface="Calibri"/>
                <a:cs typeface="Calibri"/>
              </a:rPr>
              <a:t> </a:t>
            </a:r>
            <a:r>
              <a:rPr sz="3200" dirty="0">
                <a:solidFill>
                  <a:schemeClr val="bg1"/>
                </a:solidFill>
                <a:latin typeface="Calibri"/>
                <a:cs typeface="Calibri"/>
              </a:rPr>
              <a:t>given</a:t>
            </a:r>
            <a:r>
              <a:rPr sz="3200" spc="-85" dirty="0">
                <a:solidFill>
                  <a:schemeClr val="bg1"/>
                </a:solidFill>
                <a:latin typeface="Calibri"/>
                <a:cs typeface="Calibri"/>
              </a:rPr>
              <a:t> </a:t>
            </a:r>
            <a:r>
              <a:rPr sz="3200" dirty="0">
                <a:solidFill>
                  <a:schemeClr val="bg1"/>
                </a:solidFill>
                <a:latin typeface="Calibri"/>
                <a:cs typeface="Calibri"/>
              </a:rPr>
              <a:t>by</a:t>
            </a:r>
            <a:r>
              <a:rPr sz="3200" spc="-85" dirty="0">
                <a:solidFill>
                  <a:schemeClr val="bg1"/>
                </a:solidFill>
                <a:latin typeface="Calibri"/>
                <a:cs typeface="Calibri"/>
              </a:rPr>
              <a:t> </a:t>
            </a:r>
            <a:r>
              <a:rPr sz="3200" spc="-10" dirty="0">
                <a:solidFill>
                  <a:schemeClr val="bg1"/>
                </a:solidFill>
                <a:latin typeface="Calibri"/>
                <a:cs typeface="Calibri"/>
              </a:rPr>
              <a:t>statutes</a:t>
            </a:r>
            <a:endParaRPr sz="3200" dirty="0">
              <a:solidFill>
                <a:schemeClr val="bg1"/>
              </a:solidFill>
              <a:latin typeface="Calibri"/>
              <a:cs typeface="Calibri"/>
            </a:endParaRPr>
          </a:p>
          <a:p>
            <a:pPr marL="354965" indent="-342265">
              <a:lnSpc>
                <a:spcPct val="100000"/>
              </a:lnSpc>
              <a:spcBef>
                <a:spcPts val="770"/>
              </a:spcBef>
              <a:buClr>
                <a:schemeClr val="bg1"/>
              </a:buClr>
              <a:buFont typeface="Arial MT"/>
              <a:buChar char="•"/>
              <a:tabLst>
                <a:tab pos="354965" algn="l"/>
              </a:tabLst>
            </a:pPr>
            <a:r>
              <a:rPr sz="3200" spc="-10" dirty="0">
                <a:solidFill>
                  <a:schemeClr val="bg1"/>
                </a:solidFill>
                <a:latin typeface="Calibri"/>
                <a:cs typeface="Calibri"/>
              </a:rPr>
              <a:t>Attended</a:t>
            </a:r>
            <a:r>
              <a:rPr sz="3200" spc="-75" dirty="0">
                <a:solidFill>
                  <a:schemeClr val="bg1"/>
                </a:solidFill>
                <a:latin typeface="Calibri"/>
                <a:cs typeface="Calibri"/>
              </a:rPr>
              <a:t> </a:t>
            </a:r>
            <a:r>
              <a:rPr sz="3200" dirty="0">
                <a:solidFill>
                  <a:schemeClr val="bg1"/>
                </a:solidFill>
                <a:latin typeface="Calibri"/>
                <a:cs typeface="Calibri"/>
              </a:rPr>
              <a:t>with</a:t>
            </a:r>
            <a:r>
              <a:rPr sz="3200" spc="-100" dirty="0">
                <a:solidFill>
                  <a:schemeClr val="bg1"/>
                </a:solidFill>
                <a:latin typeface="Calibri"/>
                <a:cs typeface="Calibri"/>
              </a:rPr>
              <a:t> </a:t>
            </a:r>
            <a:r>
              <a:rPr sz="3200" spc="-10" dirty="0">
                <a:solidFill>
                  <a:schemeClr val="bg1"/>
                </a:solidFill>
                <a:latin typeface="Calibri"/>
                <a:cs typeface="Calibri"/>
              </a:rPr>
              <a:t>limitations</a:t>
            </a:r>
            <a:r>
              <a:rPr sz="3200" spc="-70" dirty="0">
                <a:solidFill>
                  <a:schemeClr val="bg1"/>
                </a:solidFill>
                <a:latin typeface="Calibri"/>
                <a:cs typeface="Calibri"/>
              </a:rPr>
              <a:t> </a:t>
            </a:r>
            <a:r>
              <a:rPr sz="3200" dirty="0">
                <a:solidFill>
                  <a:schemeClr val="bg1"/>
                </a:solidFill>
                <a:latin typeface="Calibri"/>
                <a:cs typeface="Calibri"/>
              </a:rPr>
              <a:t>and</a:t>
            </a:r>
            <a:r>
              <a:rPr sz="3200" spc="-80" dirty="0">
                <a:solidFill>
                  <a:schemeClr val="bg1"/>
                </a:solidFill>
                <a:latin typeface="Calibri"/>
                <a:cs typeface="Calibri"/>
              </a:rPr>
              <a:t> </a:t>
            </a:r>
            <a:r>
              <a:rPr sz="3200" spc="-10" dirty="0">
                <a:solidFill>
                  <a:schemeClr val="bg1"/>
                </a:solidFill>
                <a:latin typeface="Calibri"/>
                <a:cs typeface="Calibri"/>
              </a:rPr>
              <a:t>exceptions</a:t>
            </a:r>
            <a:endParaRPr sz="3200" dirty="0">
              <a:solidFill>
                <a:schemeClr val="bg1"/>
              </a:solidFill>
              <a:latin typeface="Calibri"/>
              <a:cs typeface="Calibri"/>
            </a:endParaRPr>
          </a:p>
          <a:p>
            <a:pPr marL="354965" indent="-342265">
              <a:lnSpc>
                <a:spcPct val="100000"/>
              </a:lnSpc>
              <a:spcBef>
                <a:spcPts val="770"/>
              </a:spcBef>
              <a:buClr>
                <a:schemeClr val="bg1"/>
              </a:buClr>
              <a:buFont typeface="Arial MT"/>
              <a:buChar char="•"/>
              <a:tabLst>
                <a:tab pos="354965" algn="l"/>
              </a:tabLst>
            </a:pPr>
            <a:r>
              <a:rPr sz="3200" spc="-10" dirty="0">
                <a:solidFill>
                  <a:schemeClr val="bg1"/>
                </a:solidFill>
                <a:latin typeface="Calibri"/>
                <a:cs typeface="Calibri"/>
              </a:rPr>
              <a:t>Time-bound</a:t>
            </a:r>
            <a:endParaRPr sz="3200" dirty="0">
              <a:solidFill>
                <a:schemeClr val="bg1"/>
              </a:solidFill>
              <a:latin typeface="Calibri"/>
              <a:cs typeface="Calibri"/>
            </a:endParaRPr>
          </a:p>
          <a:p>
            <a:pPr marL="354965" indent="-342265">
              <a:lnSpc>
                <a:spcPct val="100000"/>
              </a:lnSpc>
              <a:spcBef>
                <a:spcPts val="770"/>
              </a:spcBef>
              <a:buClr>
                <a:schemeClr val="bg1"/>
              </a:buClr>
              <a:buFont typeface="Arial MT"/>
              <a:buChar char="•"/>
              <a:tabLst>
                <a:tab pos="354965" algn="l"/>
              </a:tabLst>
            </a:pPr>
            <a:r>
              <a:rPr sz="3200" spc="-10" dirty="0">
                <a:solidFill>
                  <a:schemeClr val="bg1"/>
                </a:solidFill>
                <a:latin typeface="Calibri"/>
                <a:cs typeface="Calibri"/>
              </a:rPr>
              <a:t>Territorial</a:t>
            </a:r>
            <a:endParaRPr sz="3200" dirty="0">
              <a:solidFill>
                <a:schemeClr val="bg1"/>
              </a:solidFill>
              <a:latin typeface="Calibri"/>
              <a:cs typeface="Calibri"/>
            </a:endParaRPr>
          </a:p>
        </p:txBody>
      </p:sp>
    </p:spTree>
    <p:extLst>
      <p:ext uri="{BB962C8B-B14F-4D97-AF65-F5344CB8AC3E}">
        <p14:creationId xmlns:p14="http://schemas.microsoft.com/office/powerpoint/2010/main" val="2298768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0325" y="855922"/>
            <a:ext cx="7958331" cy="1077229"/>
          </a:xfrm>
        </p:spPr>
        <p:txBody>
          <a:bodyPr>
            <a:normAutofit fontScale="90000"/>
          </a:bodyPr>
          <a:lstStyle/>
          <a:p>
            <a:r>
              <a:rPr lang="en-GB" b="1" dirty="0">
                <a:solidFill>
                  <a:srgbClr val="FFFF00"/>
                </a:solidFill>
              </a:rPr>
              <a:t>Physical Documents for applying at Indian Patent </a:t>
            </a:r>
            <a:r>
              <a:rPr lang="en-GB" b="1" dirty="0" smtClean="0">
                <a:solidFill>
                  <a:srgbClr val="FFFF00"/>
                </a:solidFill>
              </a:rPr>
              <a:t>Office</a:t>
            </a:r>
            <a:r>
              <a:rPr lang="en-IN" dirty="0"/>
              <a:t/>
            </a:r>
            <a:br>
              <a:rPr lang="en-IN" dirty="0"/>
            </a:br>
            <a:endParaRPr lang="en-IN" dirty="0"/>
          </a:p>
        </p:txBody>
      </p:sp>
      <p:sp>
        <p:nvSpPr>
          <p:cNvPr id="3" name="Content Placeholder 2"/>
          <p:cNvSpPr>
            <a:spLocks noGrp="1"/>
          </p:cNvSpPr>
          <p:nvPr>
            <p:ph idx="1"/>
          </p:nvPr>
        </p:nvSpPr>
        <p:spPr>
          <a:xfrm>
            <a:off x="944799" y="1933151"/>
            <a:ext cx="10988783" cy="4545724"/>
          </a:xfrm>
        </p:spPr>
        <p:txBody>
          <a:bodyPr>
            <a:normAutofit fontScale="85000" lnSpcReduction="20000"/>
          </a:bodyPr>
          <a:lstStyle/>
          <a:p>
            <a:pPr marL="0" indent="0">
              <a:lnSpc>
                <a:spcPct val="150000"/>
              </a:lnSpc>
              <a:buNone/>
            </a:pPr>
            <a:r>
              <a:rPr lang="en-GB" dirty="0">
                <a:solidFill>
                  <a:schemeClr val="bg1"/>
                </a:solidFill>
              </a:rPr>
              <a:t>1) </a:t>
            </a:r>
            <a:r>
              <a:rPr lang="en-GB" b="1" i="1" dirty="0">
                <a:solidFill>
                  <a:srgbClr val="FFFF00"/>
                </a:solidFill>
              </a:rPr>
              <a:t>Form-1</a:t>
            </a:r>
            <a:r>
              <a:rPr lang="en-GB" dirty="0">
                <a:solidFill>
                  <a:srgbClr val="FFFF00"/>
                </a:solidFill>
              </a:rPr>
              <a:t>:</a:t>
            </a:r>
            <a:r>
              <a:rPr lang="en-GB" dirty="0">
                <a:solidFill>
                  <a:schemeClr val="bg1"/>
                </a:solidFill>
              </a:rPr>
              <a:t> Application for grant of a patent [in duplicate];</a:t>
            </a:r>
            <a:br>
              <a:rPr lang="en-GB" dirty="0">
                <a:solidFill>
                  <a:schemeClr val="bg1"/>
                </a:solidFill>
              </a:rPr>
            </a:br>
            <a:r>
              <a:rPr lang="en-GB" dirty="0">
                <a:solidFill>
                  <a:schemeClr val="bg1"/>
                </a:solidFill>
              </a:rPr>
              <a:t>2) </a:t>
            </a:r>
            <a:r>
              <a:rPr lang="en-GB" b="1" i="1" dirty="0">
                <a:solidFill>
                  <a:srgbClr val="FFFF00"/>
                </a:solidFill>
              </a:rPr>
              <a:t>Form-2</a:t>
            </a:r>
            <a:r>
              <a:rPr lang="en-GB" dirty="0">
                <a:solidFill>
                  <a:schemeClr val="bg1"/>
                </a:solidFill>
              </a:rPr>
              <a:t>: Provisional or complete specification. If the provisional specification is filed, it must be followed by the complete specification within 12 months [in duplicate];</a:t>
            </a:r>
            <a:br>
              <a:rPr lang="en-GB" dirty="0">
                <a:solidFill>
                  <a:schemeClr val="bg1"/>
                </a:solidFill>
              </a:rPr>
            </a:br>
            <a:r>
              <a:rPr lang="en-GB" dirty="0">
                <a:solidFill>
                  <a:schemeClr val="bg1"/>
                </a:solidFill>
              </a:rPr>
              <a:t>3</a:t>
            </a:r>
            <a:r>
              <a:rPr lang="en-GB" dirty="0">
                <a:solidFill>
                  <a:srgbClr val="FFFF00"/>
                </a:solidFill>
              </a:rPr>
              <a:t>) </a:t>
            </a:r>
            <a:r>
              <a:rPr lang="en-GB" b="1" i="1" dirty="0">
                <a:solidFill>
                  <a:srgbClr val="FFFF00"/>
                </a:solidFill>
              </a:rPr>
              <a:t>Drawings </a:t>
            </a:r>
            <a:r>
              <a:rPr lang="en-GB" dirty="0">
                <a:solidFill>
                  <a:schemeClr val="bg1"/>
                </a:solidFill>
              </a:rPr>
              <a:t>(if necessary) [in duplicate];</a:t>
            </a:r>
            <a:br>
              <a:rPr lang="en-GB" dirty="0">
                <a:solidFill>
                  <a:schemeClr val="bg1"/>
                </a:solidFill>
              </a:rPr>
            </a:br>
            <a:r>
              <a:rPr lang="en-GB" dirty="0">
                <a:solidFill>
                  <a:schemeClr val="bg1"/>
                </a:solidFill>
              </a:rPr>
              <a:t>4) </a:t>
            </a:r>
            <a:r>
              <a:rPr lang="en-GB" b="1" i="1" dirty="0">
                <a:solidFill>
                  <a:srgbClr val="FFFF00"/>
                </a:solidFill>
              </a:rPr>
              <a:t>Form-3</a:t>
            </a:r>
            <a:r>
              <a:rPr lang="en-GB" b="1" i="1" dirty="0">
                <a:solidFill>
                  <a:schemeClr val="bg1"/>
                </a:solidFill>
              </a:rPr>
              <a:t>:</a:t>
            </a:r>
            <a:r>
              <a:rPr lang="en-GB" dirty="0">
                <a:solidFill>
                  <a:schemeClr val="bg1"/>
                </a:solidFill>
              </a:rPr>
              <a:t> </a:t>
            </a:r>
            <a:r>
              <a:rPr lang="en-GB" dirty="0">
                <a:solidFill>
                  <a:srgbClr val="FFFF00"/>
                </a:solidFill>
                <a:hlinkClick r:id="rId2"/>
              </a:rPr>
              <a:t>Statement and undertaking</a:t>
            </a:r>
            <a:r>
              <a:rPr lang="en-GB" dirty="0">
                <a:solidFill>
                  <a:schemeClr val="bg1"/>
                </a:solidFill>
              </a:rPr>
              <a:t> for the corresponding foreign patent applications [in duplicate];</a:t>
            </a:r>
            <a:br>
              <a:rPr lang="en-GB" dirty="0">
                <a:solidFill>
                  <a:schemeClr val="bg1"/>
                </a:solidFill>
              </a:rPr>
            </a:br>
            <a:r>
              <a:rPr lang="en-GB" dirty="0">
                <a:solidFill>
                  <a:schemeClr val="bg1"/>
                </a:solidFill>
              </a:rPr>
              <a:t>5) </a:t>
            </a:r>
            <a:r>
              <a:rPr lang="en-GB" b="1" i="1" dirty="0">
                <a:solidFill>
                  <a:srgbClr val="FFFF00"/>
                </a:solidFill>
              </a:rPr>
              <a:t>Form-5</a:t>
            </a:r>
            <a:r>
              <a:rPr lang="en-GB" dirty="0">
                <a:solidFill>
                  <a:schemeClr val="bg1"/>
                </a:solidFill>
              </a:rPr>
              <a:t> Declaration of inventorship: This is submitted either with the provisional specification followed by the complete specification or, in the case of convention/</a:t>
            </a:r>
            <a:r>
              <a:rPr lang="en-GB" dirty="0">
                <a:solidFill>
                  <a:schemeClr val="bg1"/>
                </a:solidFill>
                <a:hlinkClick r:id="rId3"/>
              </a:rPr>
              <a:t>PCT</a:t>
            </a:r>
            <a:r>
              <a:rPr lang="en-GB" dirty="0">
                <a:solidFill>
                  <a:schemeClr val="bg1"/>
                </a:solidFill>
              </a:rPr>
              <a:t> national phase applications [in duplicate];</a:t>
            </a:r>
            <a:br>
              <a:rPr lang="en-GB" dirty="0">
                <a:solidFill>
                  <a:schemeClr val="bg1"/>
                </a:solidFill>
              </a:rPr>
            </a:br>
            <a:r>
              <a:rPr lang="en-GB" dirty="0">
                <a:solidFill>
                  <a:schemeClr val="bg1"/>
                </a:solidFill>
              </a:rPr>
              <a:t>6) </a:t>
            </a:r>
            <a:r>
              <a:rPr lang="en-GB" b="1" i="1" dirty="0">
                <a:solidFill>
                  <a:srgbClr val="FFFF00"/>
                </a:solidFill>
              </a:rPr>
              <a:t>Form-9</a:t>
            </a:r>
            <a:r>
              <a:rPr lang="en-GB" dirty="0">
                <a:solidFill>
                  <a:schemeClr val="bg1"/>
                </a:solidFill>
              </a:rPr>
              <a:t>: Request for early publication (optional) [in duplicate];</a:t>
            </a:r>
            <a:br>
              <a:rPr lang="en-GB" dirty="0">
                <a:solidFill>
                  <a:schemeClr val="bg1"/>
                </a:solidFill>
              </a:rPr>
            </a:br>
            <a:r>
              <a:rPr lang="en-GB" dirty="0">
                <a:solidFill>
                  <a:schemeClr val="bg1"/>
                </a:solidFill>
              </a:rPr>
              <a:t>7) </a:t>
            </a:r>
            <a:r>
              <a:rPr lang="en-GB" b="1" i="1" dirty="0">
                <a:solidFill>
                  <a:srgbClr val="FFFF00"/>
                </a:solidFill>
              </a:rPr>
              <a:t>Form-18</a:t>
            </a:r>
            <a:r>
              <a:rPr lang="en-GB" dirty="0">
                <a:solidFill>
                  <a:schemeClr val="bg1"/>
                </a:solidFill>
              </a:rPr>
              <a:t>: Request for examination (optional) [in duplicate];</a:t>
            </a:r>
            <a:br>
              <a:rPr lang="en-GB" dirty="0">
                <a:solidFill>
                  <a:schemeClr val="bg1"/>
                </a:solidFill>
              </a:rPr>
            </a:br>
            <a:r>
              <a:rPr lang="en-GB" dirty="0">
                <a:solidFill>
                  <a:schemeClr val="bg1"/>
                </a:solidFill>
              </a:rPr>
              <a:t>8</a:t>
            </a:r>
            <a:r>
              <a:rPr lang="en-GB" dirty="0">
                <a:solidFill>
                  <a:srgbClr val="FFFF00"/>
                </a:solidFill>
              </a:rPr>
              <a:t>) </a:t>
            </a:r>
            <a:r>
              <a:rPr lang="en-GB" b="1" i="1" dirty="0">
                <a:solidFill>
                  <a:srgbClr val="FFFF00"/>
                </a:solidFill>
              </a:rPr>
              <a:t>Form-26</a:t>
            </a:r>
            <a:r>
              <a:rPr lang="en-GB" b="1" i="1" dirty="0">
                <a:solidFill>
                  <a:schemeClr val="bg1"/>
                </a:solidFill>
              </a:rPr>
              <a:t>:</a:t>
            </a:r>
            <a:r>
              <a:rPr lang="en-GB" dirty="0">
                <a:solidFill>
                  <a:schemeClr val="bg1"/>
                </a:solidFill>
              </a:rPr>
              <a:t> A power of attorney (if filed through a Patent Agent) [Form-26];</a:t>
            </a:r>
            <a:br>
              <a:rPr lang="en-GB" dirty="0">
                <a:solidFill>
                  <a:schemeClr val="bg1"/>
                </a:solidFill>
              </a:rPr>
            </a:br>
            <a:r>
              <a:rPr lang="en-GB" dirty="0">
                <a:solidFill>
                  <a:schemeClr val="bg1"/>
                </a:solidFill>
              </a:rPr>
              <a:t>9) </a:t>
            </a:r>
            <a:r>
              <a:rPr lang="en-GB" b="1" i="1" dirty="0">
                <a:solidFill>
                  <a:srgbClr val="FFFF00"/>
                </a:solidFill>
              </a:rPr>
              <a:t>statutory</a:t>
            </a:r>
            <a:r>
              <a:rPr lang="en-GB" dirty="0">
                <a:solidFill>
                  <a:schemeClr val="bg1"/>
                </a:solidFill>
              </a:rPr>
              <a:t> </a:t>
            </a:r>
            <a:r>
              <a:rPr lang="en-GB" dirty="0">
                <a:solidFill>
                  <a:schemeClr val="bg1"/>
                </a:solidFill>
                <a:hlinkClick r:id="rId4"/>
              </a:rPr>
              <a:t>patent fees</a:t>
            </a:r>
            <a:r>
              <a:rPr lang="en-GB" dirty="0">
                <a:solidFill>
                  <a:schemeClr val="bg1"/>
                </a:solidFill>
              </a:rPr>
              <a:t> – DD/Cheque; and</a:t>
            </a:r>
            <a:endParaRPr lang="en-IN" dirty="0">
              <a:solidFill>
                <a:schemeClr val="bg1"/>
              </a:solidFill>
            </a:endParaRPr>
          </a:p>
        </p:txBody>
      </p:sp>
    </p:spTree>
    <p:extLst>
      <p:ext uri="{BB962C8B-B14F-4D97-AF65-F5344CB8AC3E}">
        <p14:creationId xmlns:p14="http://schemas.microsoft.com/office/powerpoint/2010/main" val="17758811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3764" y="3142592"/>
            <a:ext cx="9700010" cy="3536503"/>
          </a:xfrm>
        </p:spPr>
        <p:txBody>
          <a:bodyPr>
            <a:normAutofit/>
          </a:bodyPr>
          <a:lstStyle/>
          <a:p>
            <a:pPr marL="0" indent="0">
              <a:buNone/>
            </a:pPr>
            <a:r>
              <a:rPr lang="en-GB" sz="2400" dirty="0">
                <a:solidFill>
                  <a:srgbClr val="FFFF00"/>
                </a:solidFill>
              </a:rPr>
              <a:t>10)A certified copy of the priority document </a:t>
            </a:r>
            <a:r>
              <a:rPr lang="en-GB" sz="2400" dirty="0">
                <a:solidFill>
                  <a:schemeClr val="bg1"/>
                </a:solidFill>
              </a:rPr>
              <a:t>(In case priority is claimed). Priority documents must be filed in the following cases:</a:t>
            </a:r>
          </a:p>
          <a:p>
            <a:pPr marL="447675" indent="0">
              <a:buNone/>
            </a:pPr>
            <a:r>
              <a:rPr lang="en-GB" sz="2400" dirty="0"/>
              <a:t>-</a:t>
            </a:r>
            <a:r>
              <a:rPr lang="en-GB" sz="2400" dirty="0">
                <a:solidFill>
                  <a:srgbClr val="FFFF00"/>
                </a:solidFill>
              </a:rPr>
              <a:t>Convention application </a:t>
            </a:r>
            <a:r>
              <a:rPr lang="en-GB" sz="2400" dirty="0">
                <a:solidFill>
                  <a:schemeClr val="bg1"/>
                </a:solidFill>
              </a:rPr>
              <a:t>(under Paris Convention);</a:t>
            </a:r>
            <a:br>
              <a:rPr lang="en-GB" sz="2400" dirty="0">
                <a:solidFill>
                  <a:schemeClr val="bg1"/>
                </a:solidFill>
              </a:rPr>
            </a:br>
            <a:r>
              <a:rPr lang="en-GB" sz="2400" dirty="0"/>
              <a:t>-</a:t>
            </a:r>
            <a:r>
              <a:rPr lang="en-GB" sz="2400" dirty="0">
                <a:solidFill>
                  <a:srgbClr val="FFFF00"/>
                </a:solidFill>
              </a:rPr>
              <a:t>PCT National Phase application wherein requirements of Rule 17.1(a or b) has not been fulfilled</a:t>
            </a:r>
            <a:r>
              <a:rPr lang="en-GB" sz="2400" dirty="0"/>
              <a:t/>
            </a:r>
            <a:br>
              <a:rPr lang="en-GB" sz="2400" dirty="0"/>
            </a:br>
            <a:r>
              <a:rPr lang="en-GB" sz="2400" dirty="0"/>
              <a:t>-</a:t>
            </a:r>
            <a:r>
              <a:rPr lang="en-GB" sz="2400" dirty="0">
                <a:solidFill>
                  <a:srgbClr val="FFFF00"/>
                </a:solidFill>
              </a:rPr>
              <a:t>Priority documents must be filed along with the application or before the expiry of 18 months from the date of priority to enable the early publication of the application</a:t>
            </a:r>
            <a:r>
              <a:rPr lang="en-GB" sz="2400" dirty="0"/>
              <a:t>.</a:t>
            </a:r>
          </a:p>
          <a:p>
            <a:endParaRPr lang="en-IN" sz="2400" dirty="0"/>
          </a:p>
        </p:txBody>
      </p:sp>
      <p:sp>
        <p:nvSpPr>
          <p:cNvPr id="4" name="Title 1"/>
          <p:cNvSpPr>
            <a:spLocks noGrp="1"/>
          </p:cNvSpPr>
          <p:nvPr>
            <p:ph type="title"/>
          </p:nvPr>
        </p:nvSpPr>
        <p:spPr>
          <a:xfrm>
            <a:off x="2332598" y="1311868"/>
            <a:ext cx="7958331" cy="1077229"/>
          </a:xfrm>
        </p:spPr>
        <p:txBody>
          <a:bodyPr>
            <a:normAutofit fontScale="90000"/>
          </a:bodyPr>
          <a:lstStyle/>
          <a:p>
            <a:r>
              <a:rPr lang="en-GB" b="1" dirty="0">
                <a:solidFill>
                  <a:srgbClr val="FFFF00"/>
                </a:solidFill>
              </a:rPr>
              <a:t>Physical Documents for applying at Indian Patent </a:t>
            </a:r>
            <a:r>
              <a:rPr lang="en-GB" b="1" dirty="0" smtClean="0">
                <a:solidFill>
                  <a:srgbClr val="FFFF00"/>
                </a:solidFill>
              </a:rPr>
              <a:t>Office</a:t>
            </a:r>
            <a:r>
              <a:rPr lang="en-IN" dirty="0"/>
              <a:t/>
            </a:r>
            <a:br>
              <a:rPr lang="en-IN" dirty="0"/>
            </a:br>
            <a:endParaRPr lang="en-IN" dirty="0"/>
          </a:p>
        </p:txBody>
      </p:sp>
    </p:spTree>
    <p:extLst>
      <p:ext uri="{BB962C8B-B14F-4D97-AF65-F5344CB8AC3E}">
        <p14:creationId xmlns:p14="http://schemas.microsoft.com/office/powerpoint/2010/main" val="445859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FF00"/>
                </a:solidFill>
              </a:rPr>
              <a:t>Documents required for E-filing</a:t>
            </a:r>
            <a:endParaRPr lang="en-IN" dirty="0">
              <a:solidFill>
                <a:srgbClr val="FFFF00"/>
              </a:solidFill>
            </a:endParaRPr>
          </a:p>
        </p:txBody>
      </p:sp>
      <p:sp>
        <p:nvSpPr>
          <p:cNvPr id="3" name="Content Placeholder 2"/>
          <p:cNvSpPr>
            <a:spLocks noGrp="1"/>
          </p:cNvSpPr>
          <p:nvPr>
            <p:ph idx="1"/>
          </p:nvPr>
        </p:nvSpPr>
        <p:spPr>
          <a:xfrm>
            <a:off x="1083946" y="2509315"/>
            <a:ext cx="10206905" cy="3997828"/>
          </a:xfrm>
        </p:spPr>
        <p:txBody>
          <a:bodyPr>
            <a:noAutofit/>
          </a:bodyPr>
          <a:lstStyle/>
          <a:p>
            <a:pPr marL="0" indent="0">
              <a:buNone/>
            </a:pPr>
            <a:r>
              <a:rPr lang="en-GB" sz="2400" dirty="0" err="1">
                <a:solidFill>
                  <a:schemeClr val="bg1"/>
                </a:solidFill>
              </a:rPr>
              <a:t>i</a:t>
            </a:r>
            <a:r>
              <a:rPr lang="en-GB" sz="2400" dirty="0">
                <a:solidFill>
                  <a:schemeClr val="bg1"/>
                </a:solidFill>
              </a:rPr>
              <a:t>) </a:t>
            </a:r>
            <a:r>
              <a:rPr lang="en-GB" sz="2400" dirty="0">
                <a:solidFill>
                  <a:srgbClr val="FFFF00"/>
                </a:solidFill>
              </a:rPr>
              <a:t>Pre-requisites</a:t>
            </a:r>
            <a:r>
              <a:rPr lang="en-GB" sz="2400" dirty="0"/>
              <a:t>:</a:t>
            </a:r>
          </a:p>
          <a:p>
            <a:pPr marL="357188" indent="0">
              <a:buNone/>
            </a:pPr>
            <a:r>
              <a:rPr lang="en-GB" sz="2400" dirty="0">
                <a:solidFill>
                  <a:schemeClr val="bg1"/>
                </a:solidFill>
              </a:rPr>
              <a:t>-</a:t>
            </a:r>
            <a:r>
              <a:rPr lang="en-GB" sz="2400" i="1" dirty="0">
                <a:solidFill>
                  <a:srgbClr val="FFFF00"/>
                </a:solidFill>
              </a:rPr>
              <a:t>Login ID and password;</a:t>
            </a:r>
            <a:br>
              <a:rPr lang="en-GB" sz="2400" i="1" dirty="0">
                <a:solidFill>
                  <a:srgbClr val="FFFF00"/>
                </a:solidFill>
              </a:rPr>
            </a:br>
            <a:r>
              <a:rPr lang="en-GB" sz="2400" i="1" dirty="0">
                <a:solidFill>
                  <a:srgbClr val="FFFF00"/>
                </a:solidFill>
              </a:rPr>
              <a:t>-Digital signature; and</a:t>
            </a:r>
            <a:br>
              <a:rPr lang="en-GB" sz="2400" i="1" dirty="0">
                <a:solidFill>
                  <a:srgbClr val="FFFF00"/>
                </a:solidFill>
              </a:rPr>
            </a:br>
            <a:r>
              <a:rPr lang="en-GB" sz="2400" i="1" dirty="0">
                <a:solidFill>
                  <a:srgbClr val="FFFF00"/>
                </a:solidFill>
              </a:rPr>
              <a:t>-Valid debit/credit/net banking facility</a:t>
            </a:r>
          </a:p>
          <a:p>
            <a:pPr marL="0" indent="0">
              <a:buNone/>
            </a:pPr>
            <a:r>
              <a:rPr lang="en-GB" sz="2400" dirty="0">
                <a:solidFill>
                  <a:schemeClr val="bg1"/>
                </a:solidFill>
              </a:rPr>
              <a:t>ii) All the necessary physical documents mentioned above in PDF format;</a:t>
            </a:r>
            <a:br>
              <a:rPr lang="en-GB" sz="2400" dirty="0">
                <a:solidFill>
                  <a:schemeClr val="bg1"/>
                </a:solidFill>
              </a:rPr>
            </a:br>
            <a:r>
              <a:rPr lang="en-GB" sz="2400" dirty="0">
                <a:solidFill>
                  <a:schemeClr val="bg1"/>
                </a:solidFill>
              </a:rPr>
              <a:t>iii) </a:t>
            </a:r>
            <a:r>
              <a:rPr lang="en-GB" sz="2400" dirty="0">
                <a:solidFill>
                  <a:srgbClr val="FFFF00"/>
                </a:solidFill>
              </a:rPr>
              <a:t>Statutory fee </a:t>
            </a:r>
            <a:r>
              <a:rPr lang="en-GB" sz="2400" dirty="0">
                <a:solidFill>
                  <a:schemeClr val="bg1"/>
                </a:solidFill>
              </a:rPr>
              <a:t>via the payment gateway.</a:t>
            </a:r>
          </a:p>
          <a:p>
            <a:pPr marL="0" indent="357188">
              <a:buNone/>
            </a:pPr>
            <a:r>
              <a:rPr lang="en-GB" sz="2400" dirty="0">
                <a:solidFill>
                  <a:schemeClr val="bg1"/>
                </a:solidFill>
              </a:rPr>
              <a:t>Hard copies of the requested documents duly signed by the applicant/agent should be sent to the jurisdictional patent office if requested by the controller.</a:t>
            </a:r>
          </a:p>
          <a:p>
            <a:endParaRPr lang="en-IN" sz="2400" dirty="0">
              <a:solidFill>
                <a:schemeClr val="bg1"/>
              </a:solidFill>
            </a:endParaRPr>
          </a:p>
        </p:txBody>
      </p:sp>
    </p:spTree>
    <p:extLst>
      <p:ext uri="{BB962C8B-B14F-4D97-AF65-F5344CB8AC3E}">
        <p14:creationId xmlns:p14="http://schemas.microsoft.com/office/powerpoint/2010/main" val="15447453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FFFF00"/>
                </a:solidFill>
                <a:latin typeface="Times New Roman"/>
                <a:cs typeface="Times New Roman"/>
              </a:rPr>
              <a:t>INTERNATIONAL</a:t>
            </a:r>
            <a:r>
              <a:rPr lang="en-GB" b="1" spc="-35" dirty="0">
                <a:solidFill>
                  <a:srgbClr val="FFFF00"/>
                </a:solidFill>
                <a:latin typeface="Times New Roman"/>
                <a:cs typeface="Times New Roman"/>
              </a:rPr>
              <a:t> </a:t>
            </a:r>
            <a:r>
              <a:rPr lang="en-GB" b="1" dirty="0">
                <a:solidFill>
                  <a:srgbClr val="FFFF00"/>
                </a:solidFill>
                <a:latin typeface="Times New Roman"/>
                <a:cs typeface="Times New Roman"/>
              </a:rPr>
              <a:t>PATENT</a:t>
            </a:r>
            <a:r>
              <a:rPr lang="en-GB" b="1" spc="-5" dirty="0">
                <a:solidFill>
                  <a:srgbClr val="FFFF00"/>
                </a:solidFill>
                <a:latin typeface="Times New Roman"/>
                <a:cs typeface="Times New Roman"/>
              </a:rPr>
              <a:t> </a:t>
            </a:r>
            <a:r>
              <a:rPr lang="en-GB" b="1" spc="-10" dirty="0" smtClean="0">
                <a:solidFill>
                  <a:srgbClr val="FFFF00"/>
                </a:solidFill>
                <a:latin typeface="Times New Roman"/>
                <a:cs typeface="Times New Roman"/>
              </a:rPr>
              <a:t>FILING</a:t>
            </a:r>
            <a:endParaRPr lang="en-IN" dirty="0">
              <a:solidFill>
                <a:srgbClr val="FFFF00"/>
              </a:solidFill>
            </a:endParaRPr>
          </a:p>
        </p:txBody>
      </p:sp>
      <p:sp>
        <p:nvSpPr>
          <p:cNvPr id="3" name="Content Placeholder 2"/>
          <p:cNvSpPr>
            <a:spLocks noGrp="1"/>
          </p:cNvSpPr>
          <p:nvPr>
            <p:ph idx="1"/>
          </p:nvPr>
        </p:nvSpPr>
        <p:spPr>
          <a:xfrm>
            <a:off x="954156" y="2207665"/>
            <a:ext cx="9690654" cy="4332284"/>
          </a:xfrm>
        </p:spPr>
        <p:txBody>
          <a:bodyPr>
            <a:normAutofit/>
          </a:bodyPr>
          <a:lstStyle/>
          <a:p>
            <a:r>
              <a:rPr lang="en-GB" sz="2800" dirty="0">
                <a:solidFill>
                  <a:schemeClr val="bg1"/>
                </a:solidFill>
                <a:latin typeface="Arial" panose="020B0604020202020204" pitchFamily="34" charset="0"/>
                <a:cs typeface="Arial" panose="020B0604020202020204" pitchFamily="34" charset="0"/>
              </a:rPr>
              <a:t>As</a:t>
            </a:r>
            <a:r>
              <a:rPr lang="en-GB" sz="2800" spc="3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per</a:t>
            </a:r>
            <a:r>
              <a:rPr lang="en-GB" sz="2800" spc="2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Section</a:t>
            </a:r>
            <a:r>
              <a:rPr lang="en-GB" sz="2800" spc="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39</a:t>
            </a:r>
            <a:r>
              <a:rPr lang="en-GB" sz="2800" spc="3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of</a:t>
            </a:r>
            <a:r>
              <a:rPr lang="en-GB" sz="2800" spc="2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the</a:t>
            </a:r>
            <a:r>
              <a:rPr lang="en-GB" sz="2800" spc="3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Indian</a:t>
            </a:r>
            <a:r>
              <a:rPr lang="en-GB" sz="2800" spc="2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Patent</a:t>
            </a:r>
            <a:r>
              <a:rPr lang="en-GB" sz="2800" spc="4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Act,</a:t>
            </a:r>
            <a:r>
              <a:rPr lang="en-GB" sz="2800" spc="60" dirty="0">
                <a:solidFill>
                  <a:schemeClr val="bg1"/>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any</a:t>
            </a:r>
            <a:r>
              <a:rPr lang="en-GB" sz="2800" spc="3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inventor</a:t>
            </a:r>
            <a:r>
              <a:rPr lang="en-GB" sz="2800" spc="2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of</a:t>
            </a:r>
            <a:r>
              <a:rPr lang="en-GB" sz="2800" spc="2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India</a:t>
            </a:r>
            <a:r>
              <a:rPr lang="en-GB" sz="2800" spc="35" dirty="0">
                <a:solidFill>
                  <a:srgbClr val="FFFF00"/>
                </a:solidFill>
                <a:latin typeface="Arial" panose="020B0604020202020204" pitchFamily="34" charset="0"/>
                <a:cs typeface="Arial" panose="020B0604020202020204" pitchFamily="34" charset="0"/>
              </a:rPr>
              <a:t> </a:t>
            </a:r>
            <a:r>
              <a:rPr lang="en-GB" sz="2800" spc="-10" dirty="0">
                <a:solidFill>
                  <a:srgbClr val="FFFF00"/>
                </a:solidFill>
                <a:latin typeface="Arial" panose="020B0604020202020204" pitchFamily="34" charset="0"/>
                <a:cs typeface="Arial" panose="020B0604020202020204" pitchFamily="34" charset="0"/>
              </a:rPr>
              <a:t>seeking </a:t>
            </a:r>
            <a:r>
              <a:rPr lang="en-GB" sz="2800" dirty="0">
                <a:solidFill>
                  <a:srgbClr val="FFFF00"/>
                </a:solidFill>
                <a:latin typeface="Arial" panose="020B0604020202020204" pitchFamily="34" charset="0"/>
                <a:cs typeface="Arial" panose="020B0604020202020204" pitchFamily="34" charset="0"/>
              </a:rPr>
              <a:t>for</a:t>
            </a:r>
            <a:r>
              <a:rPr lang="en-GB" sz="2800" spc="22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International</a:t>
            </a:r>
            <a:r>
              <a:rPr lang="en-GB" sz="2800" spc="21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patent</a:t>
            </a:r>
            <a:r>
              <a:rPr lang="en-GB" sz="2800" spc="229"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are</a:t>
            </a:r>
            <a:r>
              <a:rPr lang="en-GB" sz="2800" spc="24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required</a:t>
            </a:r>
            <a:r>
              <a:rPr lang="en-GB" sz="2800" spc="23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to</a:t>
            </a:r>
            <a:r>
              <a:rPr lang="en-GB" sz="2800" spc="26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file</a:t>
            </a:r>
            <a:r>
              <a:rPr lang="en-GB" sz="2800" spc="24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the</a:t>
            </a:r>
            <a:r>
              <a:rPr lang="en-GB" sz="2800" spc="23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patent</a:t>
            </a:r>
            <a:r>
              <a:rPr lang="en-GB" sz="2800" spc="23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application</a:t>
            </a:r>
            <a:r>
              <a:rPr lang="en-GB" sz="2800" spc="23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initially</a:t>
            </a:r>
            <a:r>
              <a:rPr lang="en-GB" sz="2800" spc="235" dirty="0">
                <a:solidFill>
                  <a:srgbClr val="FFFF00"/>
                </a:solidFill>
                <a:latin typeface="Arial" panose="020B0604020202020204" pitchFamily="34" charset="0"/>
                <a:cs typeface="Arial" panose="020B0604020202020204" pitchFamily="34" charset="0"/>
              </a:rPr>
              <a:t> </a:t>
            </a:r>
            <a:r>
              <a:rPr lang="en-GB" sz="2800" spc="-25" dirty="0">
                <a:solidFill>
                  <a:srgbClr val="FFFF00"/>
                </a:solidFill>
                <a:latin typeface="Arial" panose="020B0604020202020204" pitchFamily="34" charset="0"/>
                <a:cs typeface="Arial" panose="020B0604020202020204" pitchFamily="34" charset="0"/>
              </a:rPr>
              <a:t>in </a:t>
            </a:r>
            <a:r>
              <a:rPr lang="en-GB" sz="2800" dirty="0">
                <a:solidFill>
                  <a:srgbClr val="FFFF00"/>
                </a:solidFill>
                <a:latin typeface="Arial" panose="020B0604020202020204" pitchFamily="34" charset="0"/>
                <a:cs typeface="Arial" panose="020B0604020202020204" pitchFamily="34" charset="0"/>
              </a:rPr>
              <a:t>India</a:t>
            </a:r>
            <a:r>
              <a:rPr lang="en-GB" sz="2800" dirty="0">
                <a:latin typeface="Arial" panose="020B0604020202020204" pitchFamily="34" charset="0"/>
                <a:cs typeface="Arial" panose="020B0604020202020204" pitchFamily="34" charset="0"/>
              </a:rPr>
              <a:t>.</a:t>
            </a:r>
            <a:r>
              <a:rPr lang="en-GB" sz="2800" spc="170" dirty="0">
                <a:latin typeface="Arial" panose="020B0604020202020204" pitchFamily="34" charset="0"/>
                <a:cs typeface="Arial" panose="020B0604020202020204" pitchFamily="34" charset="0"/>
              </a:rPr>
              <a:t> </a:t>
            </a:r>
            <a:endParaRPr lang="en-GB" sz="2800" spc="170" dirty="0" smtClean="0">
              <a:latin typeface="Arial" panose="020B0604020202020204" pitchFamily="34" charset="0"/>
              <a:cs typeface="Arial" panose="020B0604020202020204" pitchFamily="34" charset="0"/>
            </a:endParaRPr>
          </a:p>
          <a:p>
            <a:r>
              <a:rPr lang="en-GB" sz="2800" dirty="0" smtClean="0">
                <a:solidFill>
                  <a:schemeClr val="bg1"/>
                </a:solidFill>
                <a:latin typeface="Arial" panose="020B0604020202020204" pitchFamily="34" charset="0"/>
                <a:cs typeface="Arial" panose="020B0604020202020204" pitchFamily="34" charset="0"/>
              </a:rPr>
              <a:t>Upon</a:t>
            </a:r>
            <a:r>
              <a:rPr lang="en-GB" sz="2800" spc="135" dirty="0" smtClean="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patent</a:t>
            </a:r>
            <a:r>
              <a:rPr lang="en-GB" sz="2800" spc="16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application</a:t>
            </a:r>
            <a:r>
              <a:rPr lang="en-GB" sz="2800" spc="16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filing</a:t>
            </a:r>
            <a:r>
              <a:rPr lang="en-GB" sz="2800" spc="18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in</a:t>
            </a:r>
            <a:r>
              <a:rPr lang="en-GB" sz="2800" spc="15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India,</a:t>
            </a:r>
            <a:r>
              <a:rPr lang="en-GB" sz="2800" spc="17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the</a:t>
            </a:r>
            <a:r>
              <a:rPr lang="en-GB" sz="2800" spc="165" dirty="0">
                <a:solidFill>
                  <a:schemeClr val="bg1"/>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inventor</a:t>
            </a:r>
            <a:r>
              <a:rPr lang="en-GB" sz="2800" spc="15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can</a:t>
            </a:r>
            <a:r>
              <a:rPr lang="en-GB" sz="2800" spc="14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request</a:t>
            </a:r>
            <a:r>
              <a:rPr lang="en-GB" sz="2800" spc="18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for</a:t>
            </a:r>
            <a:r>
              <a:rPr lang="en-GB" sz="2800" spc="155" dirty="0">
                <a:solidFill>
                  <a:srgbClr val="FFFF00"/>
                </a:solidFill>
                <a:latin typeface="Arial" panose="020B0604020202020204" pitchFamily="34" charset="0"/>
                <a:cs typeface="Arial" panose="020B0604020202020204" pitchFamily="34" charset="0"/>
              </a:rPr>
              <a:t> </a:t>
            </a:r>
            <a:r>
              <a:rPr lang="en-GB" sz="2800" spc="-25" dirty="0">
                <a:solidFill>
                  <a:srgbClr val="FFFF00"/>
                </a:solidFill>
                <a:latin typeface="Arial" panose="020B0604020202020204" pitchFamily="34" charset="0"/>
                <a:cs typeface="Arial" panose="020B0604020202020204" pitchFamily="34" charset="0"/>
              </a:rPr>
              <a:t>an </a:t>
            </a:r>
            <a:r>
              <a:rPr lang="en-GB" sz="2800" dirty="0">
                <a:solidFill>
                  <a:srgbClr val="FFFF00"/>
                </a:solidFill>
                <a:latin typeface="Arial" panose="020B0604020202020204" pitchFamily="34" charset="0"/>
                <a:cs typeface="Arial" panose="020B0604020202020204" pitchFamily="34" charset="0"/>
              </a:rPr>
              <a:t>International</a:t>
            </a:r>
            <a:r>
              <a:rPr lang="en-GB" sz="2800" spc="-3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patent</a:t>
            </a:r>
            <a:r>
              <a:rPr lang="en-GB" sz="2800" spc="-1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application</a:t>
            </a:r>
            <a:r>
              <a:rPr lang="en-GB" sz="2800" spc="-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within</a:t>
            </a:r>
            <a:r>
              <a:rPr lang="en-GB" sz="2800" spc="-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twelve</a:t>
            </a:r>
            <a:r>
              <a:rPr lang="en-GB" sz="2800" spc="2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months</a:t>
            </a:r>
            <a:r>
              <a:rPr lang="en-GB" sz="2800" spc="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of</a:t>
            </a:r>
            <a:r>
              <a:rPr lang="en-GB" sz="2800" spc="-1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the date</a:t>
            </a:r>
            <a:r>
              <a:rPr lang="en-GB" sz="2800" spc="2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from</a:t>
            </a:r>
            <a:r>
              <a:rPr lang="en-GB" sz="2800" spc="-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the</a:t>
            </a:r>
            <a:r>
              <a:rPr lang="en-GB" sz="2800" spc="20" dirty="0">
                <a:solidFill>
                  <a:srgbClr val="FFFF00"/>
                </a:solidFill>
                <a:latin typeface="Arial" panose="020B0604020202020204" pitchFamily="34" charset="0"/>
                <a:cs typeface="Arial" panose="020B0604020202020204" pitchFamily="34" charset="0"/>
              </a:rPr>
              <a:t> </a:t>
            </a:r>
            <a:r>
              <a:rPr lang="en-GB" sz="2800" spc="-10" dirty="0">
                <a:solidFill>
                  <a:srgbClr val="FFFF00"/>
                </a:solidFill>
                <a:latin typeface="Arial" panose="020B0604020202020204" pitchFamily="34" charset="0"/>
                <a:cs typeface="Arial" panose="020B0604020202020204" pitchFamily="34" charset="0"/>
              </a:rPr>
              <a:t>filing </a:t>
            </a:r>
            <a:r>
              <a:rPr lang="en-GB" sz="2800" dirty="0">
                <a:solidFill>
                  <a:srgbClr val="FFFF00"/>
                </a:solidFill>
                <a:latin typeface="Arial" panose="020B0604020202020204" pitchFamily="34" charset="0"/>
                <a:cs typeface="Arial" panose="020B0604020202020204" pitchFamily="34" charset="0"/>
              </a:rPr>
              <a:t>of</a:t>
            </a:r>
            <a:r>
              <a:rPr lang="en-GB" sz="2800" spc="-1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the</a:t>
            </a:r>
            <a:r>
              <a:rPr lang="en-GB" sz="2800" spc="6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first</a:t>
            </a:r>
            <a:r>
              <a:rPr lang="en-GB" sz="2800" spc="2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patent</a:t>
            </a:r>
            <a:r>
              <a:rPr lang="en-GB" sz="2800" spc="4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application</a:t>
            </a:r>
            <a:r>
              <a:rPr lang="en-GB" sz="2800" dirty="0">
                <a:latin typeface="Arial" panose="020B0604020202020204" pitchFamily="34" charset="0"/>
                <a:cs typeface="Arial" panose="020B0604020202020204" pitchFamily="34" charset="0"/>
              </a:rPr>
              <a:t>.</a:t>
            </a:r>
            <a:r>
              <a:rPr lang="en-GB" sz="2800" spc="35" dirty="0">
                <a:latin typeface="Arial" panose="020B0604020202020204" pitchFamily="34" charset="0"/>
                <a:cs typeface="Arial" panose="020B0604020202020204" pitchFamily="34" charset="0"/>
              </a:rPr>
              <a:t> </a:t>
            </a:r>
            <a:endParaRPr lang="en-GB" sz="2800" spc="35" dirty="0" smtClean="0">
              <a:latin typeface="Arial" panose="020B0604020202020204" pitchFamily="34" charset="0"/>
              <a:cs typeface="Arial" panose="020B0604020202020204" pitchFamily="34" charset="0"/>
            </a:endParaRPr>
          </a:p>
          <a:p>
            <a:r>
              <a:rPr lang="en-GB" sz="2800" dirty="0" smtClean="0">
                <a:solidFill>
                  <a:schemeClr val="bg1"/>
                </a:solidFill>
                <a:latin typeface="Arial" panose="020B0604020202020204" pitchFamily="34" charset="0"/>
                <a:cs typeface="Arial" panose="020B0604020202020204" pitchFamily="34" charset="0"/>
              </a:rPr>
              <a:t>The</a:t>
            </a:r>
            <a:r>
              <a:rPr lang="en-GB" sz="2800" spc="45" dirty="0" smtClean="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application</a:t>
            </a:r>
            <a:r>
              <a:rPr lang="en-GB" sz="2800" spc="4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for</a:t>
            </a:r>
            <a:r>
              <a:rPr lang="en-GB" sz="2800" spc="15" dirty="0">
                <a:solidFill>
                  <a:schemeClr val="bg1"/>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permission</a:t>
            </a:r>
            <a:r>
              <a:rPr lang="en-GB" sz="2800" spc="4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for</a:t>
            </a:r>
            <a:r>
              <a:rPr lang="en-GB" sz="2800" spc="3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making</a:t>
            </a:r>
            <a:r>
              <a:rPr lang="en-GB" sz="2800" spc="20" dirty="0">
                <a:solidFill>
                  <a:srgbClr val="FFFF00"/>
                </a:solidFill>
                <a:latin typeface="Arial" panose="020B0604020202020204" pitchFamily="34" charset="0"/>
                <a:cs typeface="Arial" panose="020B0604020202020204" pitchFamily="34" charset="0"/>
              </a:rPr>
              <a:t> </a:t>
            </a:r>
            <a:r>
              <a:rPr lang="en-GB" sz="2800" spc="-10" dirty="0">
                <a:solidFill>
                  <a:srgbClr val="FFFF00"/>
                </a:solidFill>
                <a:latin typeface="Arial" panose="020B0604020202020204" pitchFamily="34" charset="0"/>
                <a:cs typeface="Arial" panose="020B0604020202020204" pitchFamily="34" charset="0"/>
              </a:rPr>
              <a:t>patent </a:t>
            </a:r>
            <a:r>
              <a:rPr lang="en-GB" sz="2800" dirty="0">
                <a:solidFill>
                  <a:srgbClr val="FFFF00"/>
                </a:solidFill>
                <a:latin typeface="Arial" panose="020B0604020202020204" pitchFamily="34" charset="0"/>
                <a:cs typeface="Arial" panose="020B0604020202020204" pitchFamily="34" charset="0"/>
              </a:rPr>
              <a:t>request</a:t>
            </a:r>
            <a:r>
              <a:rPr lang="en-GB" sz="2800" spc="-3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outside</a:t>
            </a:r>
            <a:r>
              <a:rPr lang="en-GB" sz="2800" spc="-3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India</a:t>
            </a:r>
            <a:r>
              <a:rPr lang="en-GB" sz="2800" spc="-2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should</a:t>
            </a:r>
            <a:r>
              <a:rPr lang="en-GB" sz="2800" spc="-3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be</a:t>
            </a:r>
            <a:r>
              <a:rPr lang="en-GB" sz="2800" spc="-5"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made</a:t>
            </a:r>
            <a:r>
              <a:rPr lang="en-GB" sz="2800" spc="-30" dirty="0">
                <a:solidFill>
                  <a:srgbClr val="FFFF00"/>
                </a:solidFill>
                <a:latin typeface="Arial" panose="020B0604020202020204" pitchFamily="34" charset="0"/>
                <a:cs typeface="Arial" panose="020B0604020202020204" pitchFamily="34" charset="0"/>
              </a:rPr>
              <a:t> </a:t>
            </a:r>
            <a:r>
              <a:rPr lang="en-GB" sz="2800" dirty="0">
                <a:solidFill>
                  <a:srgbClr val="FFFF00"/>
                </a:solidFill>
                <a:latin typeface="Arial" panose="020B0604020202020204" pitchFamily="34" charset="0"/>
                <a:cs typeface="Arial" panose="020B0604020202020204" pitchFamily="34" charset="0"/>
              </a:rPr>
              <a:t>in</a:t>
            </a:r>
            <a:r>
              <a:rPr lang="en-GB" sz="2800" spc="-30" dirty="0">
                <a:solidFill>
                  <a:srgbClr val="FFFF00"/>
                </a:solidFill>
                <a:latin typeface="Arial" panose="020B0604020202020204" pitchFamily="34" charset="0"/>
                <a:cs typeface="Arial" panose="020B0604020202020204" pitchFamily="34" charset="0"/>
              </a:rPr>
              <a:t> </a:t>
            </a:r>
            <a:r>
              <a:rPr lang="en-GB" sz="2800" spc="-10" dirty="0">
                <a:solidFill>
                  <a:srgbClr val="FFFF00"/>
                </a:solidFill>
                <a:latin typeface="Arial" panose="020B0604020202020204" pitchFamily="34" charset="0"/>
                <a:cs typeface="Arial" panose="020B0604020202020204" pitchFamily="34" charset="0"/>
              </a:rPr>
              <a:t>Form-</a:t>
            </a:r>
            <a:r>
              <a:rPr lang="en-GB" sz="2800" spc="-25" dirty="0">
                <a:solidFill>
                  <a:srgbClr val="FFFF00"/>
                </a:solidFill>
                <a:latin typeface="Arial" panose="020B0604020202020204" pitchFamily="34" charset="0"/>
                <a:cs typeface="Arial" panose="020B0604020202020204" pitchFamily="34" charset="0"/>
              </a:rPr>
              <a:t>25</a:t>
            </a:r>
            <a:r>
              <a:rPr lang="en-GB" sz="2800" spc="-25" dirty="0">
                <a:latin typeface="Arial" panose="020B0604020202020204" pitchFamily="34" charset="0"/>
                <a:cs typeface="Arial" panose="020B0604020202020204" pitchFamily="34" charset="0"/>
              </a:rPr>
              <a:t>.</a:t>
            </a:r>
            <a:endParaRPr lang="en-GB" sz="2800" dirty="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5605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160" y="635900"/>
            <a:ext cx="9613861" cy="1080938"/>
          </a:xfrm>
        </p:spPr>
        <p:txBody>
          <a:bodyPr>
            <a:normAutofit fontScale="90000"/>
          </a:bodyPr>
          <a:lstStyle/>
          <a:p>
            <a:r>
              <a:rPr lang="en-GB" b="1" dirty="0" smtClean="0">
                <a:solidFill>
                  <a:srgbClr val="FFFF00"/>
                </a:solidFill>
                <a:latin typeface="Times New Roman"/>
                <a:cs typeface="Times New Roman"/>
              </a:rPr>
              <a:t>Prescribed</a:t>
            </a:r>
            <a:r>
              <a:rPr lang="en-GB" b="1" spc="305" dirty="0" smtClean="0">
                <a:solidFill>
                  <a:srgbClr val="FFFF00"/>
                </a:solidFill>
                <a:latin typeface="Times New Roman"/>
                <a:cs typeface="Times New Roman"/>
              </a:rPr>
              <a:t> </a:t>
            </a:r>
            <a:r>
              <a:rPr lang="en-GB" b="1" dirty="0">
                <a:solidFill>
                  <a:srgbClr val="FFFF00"/>
                </a:solidFill>
                <a:latin typeface="Times New Roman"/>
                <a:cs typeface="Times New Roman"/>
              </a:rPr>
              <a:t>documents</a:t>
            </a:r>
            <a:r>
              <a:rPr lang="en-GB" b="1" spc="315" dirty="0">
                <a:solidFill>
                  <a:srgbClr val="FFFF00"/>
                </a:solidFill>
                <a:latin typeface="Times New Roman"/>
                <a:cs typeface="Times New Roman"/>
              </a:rPr>
              <a:t> </a:t>
            </a:r>
            <a:r>
              <a:rPr lang="en-GB" b="1" dirty="0" smtClean="0">
                <a:solidFill>
                  <a:srgbClr val="FFFF00"/>
                </a:solidFill>
                <a:latin typeface="Times New Roman"/>
                <a:cs typeface="Times New Roman"/>
              </a:rPr>
              <a:t>required</a:t>
            </a:r>
            <a:r>
              <a:rPr lang="en-GB" b="1" spc="305" dirty="0" smtClean="0">
                <a:solidFill>
                  <a:srgbClr val="FFFF00"/>
                </a:solidFill>
                <a:latin typeface="Times New Roman"/>
                <a:cs typeface="Times New Roman"/>
              </a:rPr>
              <a:t> </a:t>
            </a:r>
            <a:r>
              <a:rPr lang="en-GB" b="1" dirty="0">
                <a:solidFill>
                  <a:srgbClr val="FFFF00"/>
                </a:solidFill>
                <a:latin typeface="Times New Roman"/>
                <a:cs typeface="Times New Roman"/>
              </a:rPr>
              <a:t>at</a:t>
            </a:r>
            <a:r>
              <a:rPr lang="en-GB" b="1" spc="300" dirty="0">
                <a:solidFill>
                  <a:srgbClr val="FFFF00"/>
                </a:solidFill>
                <a:latin typeface="Times New Roman"/>
                <a:cs typeface="Times New Roman"/>
              </a:rPr>
              <a:t> </a:t>
            </a:r>
            <a:r>
              <a:rPr lang="en-GB" b="1" dirty="0">
                <a:solidFill>
                  <a:srgbClr val="FFFF00"/>
                </a:solidFill>
                <a:latin typeface="Times New Roman"/>
                <a:cs typeface="Times New Roman"/>
              </a:rPr>
              <a:t>the</a:t>
            </a:r>
            <a:r>
              <a:rPr lang="en-GB" b="1" spc="315" dirty="0">
                <a:solidFill>
                  <a:srgbClr val="FFFF00"/>
                </a:solidFill>
                <a:latin typeface="Times New Roman"/>
                <a:cs typeface="Times New Roman"/>
              </a:rPr>
              <a:t> </a:t>
            </a:r>
            <a:r>
              <a:rPr lang="en-GB" b="1" dirty="0">
                <a:solidFill>
                  <a:srgbClr val="FFFF00"/>
                </a:solidFill>
                <a:latin typeface="Times New Roman"/>
                <a:cs typeface="Times New Roman"/>
              </a:rPr>
              <a:t>time</a:t>
            </a:r>
            <a:r>
              <a:rPr lang="en-GB" b="1" spc="310" dirty="0">
                <a:solidFill>
                  <a:srgbClr val="FFFF00"/>
                </a:solidFill>
                <a:latin typeface="Times New Roman"/>
                <a:cs typeface="Times New Roman"/>
              </a:rPr>
              <a:t> </a:t>
            </a:r>
            <a:r>
              <a:rPr lang="en-GB" b="1" dirty="0">
                <a:solidFill>
                  <a:srgbClr val="FFFF00"/>
                </a:solidFill>
                <a:latin typeface="Times New Roman"/>
                <a:cs typeface="Times New Roman"/>
              </a:rPr>
              <a:t>of</a:t>
            </a:r>
            <a:r>
              <a:rPr lang="en-GB" b="1" spc="300" dirty="0">
                <a:solidFill>
                  <a:srgbClr val="FFFF00"/>
                </a:solidFill>
                <a:latin typeface="Times New Roman"/>
                <a:cs typeface="Times New Roman"/>
              </a:rPr>
              <a:t> </a:t>
            </a:r>
            <a:r>
              <a:rPr lang="en-GB" b="1" dirty="0">
                <a:solidFill>
                  <a:srgbClr val="FFFF00"/>
                </a:solidFill>
                <a:latin typeface="Times New Roman"/>
                <a:cs typeface="Times New Roman"/>
              </a:rPr>
              <a:t>filing</a:t>
            </a:r>
            <a:r>
              <a:rPr lang="en-GB" b="1" spc="325" dirty="0">
                <a:solidFill>
                  <a:srgbClr val="FFFF00"/>
                </a:solidFill>
                <a:latin typeface="Times New Roman"/>
                <a:cs typeface="Times New Roman"/>
              </a:rPr>
              <a:t> </a:t>
            </a:r>
            <a:r>
              <a:rPr lang="en-GB" b="1" dirty="0">
                <a:solidFill>
                  <a:srgbClr val="FFFF00"/>
                </a:solidFill>
                <a:latin typeface="Times New Roman"/>
                <a:cs typeface="Times New Roman"/>
              </a:rPr>
              <a:t>Foreign</a:t>
            </a:r>
            <a:r>
              <a:rPr lang="en-GB" b="1" spc="305" dirty="0">
                <a:solidFill>
                  <a:srgbClr val="FFFF00"/>
                </a:solidFill>
                <a:latin typeface="Times New Roman"/>
                <a:cs typeface="Times New Roman"/>
              </a:rPr>
              <a:t> </a:t>
            </a:r>
            <a:r>
              <a:rPr lang="en-GB" b="1" spc="-10" dirty="0">
                <a:solidFill>
                  <a:srgbClr val="FFFF00"/>
                </a:solidFill>
                <a:latin typeface="Times New Roman"/>
                <a:cs typeface="Times New Roman"/>
              </a:rPr>
              <a:t>Filing License</a:t>
            </a:r>
            <a:endParaRPr lang="en-IN" b="1" dirty="0">
              <a:solidFill>
                <a:srgbClr val="FFFF00"/>
              </a:solidFill>
            </a:endParaRPr>
          </a:p>
        </p:txBody>
      </p:sp>
      <p:sp>
        <p:nvSpPr>
          <p:cNvPr id="3" name="Content Placeholder 2"/>
          <p:cNvSpPr>
            <a:spLocks noGrp="1"/>
          </p:cNvSpPr>
          <p:nvPr>
            <p:ph idx="1"/>
          </p:nvPr>
        </p:nvSpPr>
        <p:spPr>
          <a:xfrm>
            <a:off x="397565" y="2479527"/>
            <a:ext cx="11429999" cy="4477864"/>
          </a:xfrm>
        </p:spPr>
        <p:txBody>
          <a:bodyPr>
            <a:normAutofit fontScale="47500" lnSpcReduction="20000"/>
          </a:bodyPr>
          <a:lstStyle/>
          <a:p>
            <a:pPr marL="469900" marR="6985" lvl="1">
              <a:lnSpc>
                <a:spcPct val="120000"/>
              </a:lnSpc>
              <a:spcBef>
                <a:spcPts val="1115"/>
              </a:spcBef>
              <a:buClr>
                <a:schemeClr val="bg1"/>
              </a:buClr>
              <a:buFont typeface="Symbol"/>
              <a:buChar char=""/>
              <a:tabLst>
                <a:tab pos="469900" algn="l"/>
              </a:tabLst>
            </a:pPr>
            <a:r>
              <a:rPr lang="en-GB" sz="5000" dirty="0" smtClean="0">
                <a:latin typeface="Arial" panose="020B0604020202020204" pitchFamily="34" charset="0"/>
                <a:cs typeface="Arial" panose="020B0604020202020204" pitchFamily="34" charset="0"/>
              </a:rPr>
              <a:t>  </a:t>
            </a:r>
            <a:r>
              <a:rPr lang="en-GB" sz="5000" dirty="0" smtClean="0">
                <a:solidFill>
                  <a:schemeClr val="bg1"/>
                </a:solidFill>
                <a:latin typeface="Arial" panose="020B0604020202020204" pitchFamily="34" charset="0"/>
                <a:cs typeface="Arial" panose="020B0604020202020204" pitchFamily="34" charset="0"/>
              </a:rPr>
              <a:t>A</a:t>
            </a:r>
            <a:r>
              <a:rPr lang="en-GB" sz="5000" spc="210" dirty="0" smtClean="0">
                <a:solidFill>
                  <a:schemeClr val="bg1"/>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description</a:t>
            </a:r>
            <a:r>
              <a:rPr lang="en-GB" sz="5000" spc="21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of</a:t>
            </a:r>
            <a:r>
              <a:rPr lang="en-GB" sz="5000" spc="204"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the</a:t>
            </a:r>
            <a:r>
              <a:rPr lang="en-GB" sz="5000" spc="26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invention</a:t>
            </a:r>
            <a:r>
              <a:rPr lang="en-GB" sz="5000" spc="204" dirty="0">
                <a:solidFill>
                  <a:srgbClr val="FFFF00"/>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that</a:t>
            </a:r>
            <a:r>
              <a:rPr lang="en-GB" sz="5000" spc="23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sufficiently</a:t>
            </a:r>
            <a:r>
              <a:rPr lang="en-GB" sz="5000" spc="229"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describes</a:t>
            </a:r>
            <a:r>
              <a:rPr lang="en-GB" sz="5000" spc="240"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the</a:t>
            </a:r>
            <a:r>
              <a:rPr lang="en-GB" sz="5000" spc="260" dirty="0">
                <a:solidFill>
                  <a:schemeClr val="bg1"/>
                </a:solidFill>
                <a:latin typeface="Arial" panose="020B0604020202020204" pitchFamily="34" charset="0"/>
                <a:cs typeface="Arial" panose="020B0604020202020204" pitchFamily="34" charset="0"/>
              </a:rPr>
              <a:t> </a:t>
            </a:r>
            <a:r>
              <a:rPr lang="en-GB" sz="5000" spc="-10" dirty="0">
                <a:solidFill>
                  <a:schemeClr val="bg1"/>
                </a:solidFill>
                <a:latin typeface="Arial" panose="020B0604020202020204" pitchFamily="34" charset="0"/>
                <a:cs typeface="Arial" panose="020B0604020202020204" pitchFamily="34" charset="0"/>
              </a:rPr>
              <a:t>inventive </a:t>
            </a:r>
            <a:r>
              <a:rPr lang="en-GB" sz="5000" dirty="0">
                <a:solidFill>
                  <a:schemeClr val="bg1"/>
                </a:solidFill>
                <a:latin typeface="Arial" panose="020B0604020202020204" pitchFamily="34" charset="0"/>
                <a:cs typeface="Arial" panose="020B0604020202020204" pitchFamily="34" charset="0"/>
              </a:rPr>
              <a:t>concept</a:t>
            </a:r>
            <a:r>
              <a:rPr lang="en-GB" sz="5000" spc="9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known</a:t>
            </a:r>
            <a:r>
              <a:rPr lang="en-GB" sz="5000" spc="7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to</a:t>
            </a:r>
            <a:r>
              <a:rPr lang="en-GB" sz="5000" spc="9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the</a:t>
            </a:r>
            <a:r>
              <a:rPr lang="en-GB" sz="5000" spc="8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applicant</a:t>
            </a:r>
            <a:r>
              <a:rPr lang="en-GB" sz="5000" spc="70"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at</a:t>
            </a:r>
            <a:r>
              <a:rPr lang="en-GB" sz="5000" spc="9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the</a:t>
            </a:r>
            <a:r>
              <a:rPr lang="en-GB" sz="5000" spc="8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time</a:t>
            </a:r>
            <a:r>
              <a:rPr lang="en-GB" sz="5000" spc="100"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of</a:t>
            </a:r>
            <a:r>
              <a:rPr lang="en-GB" sz="5000" spc="6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requesting</a:t>
            </a:r>
            <a:r>
              <a:rPr lang="en-GB" sz="5000" spc="80"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FFL.</a:t>
            </a:r>
            <a:r>
              <a:rPr lang="en-GB" sz="5000" spc="85" dirty="0">
                <a:solidFill>
                  <a:schemeClr val="bg1"/>
                </a:solidFill>
                <a:latin typeface="Arial" panose="020B0604020202020204" pitchFamily="34" charset="0"/>
                <a:cs typeface="Arial" panose="020B0604020202020204" pitchFamily="34" charset="0"/>
              </a:rPr>
              <a:t> </a:t>
            </a:r>
            <a:r>
              <a:rPr lang="en-GB" sz="5000" spc="-10" dirty="0">
                <a:solidFill>
                  <a:schemeClr val="bg1"/>
                </a:solidFill>
                <a:latin typeface="Arial" panose="020B0604020202020204" pitchFamily="34" charset="0"/>
                <a:cs typeface="Arial" panose="020B0604020202020204" pitchFamily="34" charset="0"/>
              </a:rPr>
              <a:t>Invention </a:t>
            </a:r>
            <a:r>
              <a:rPr lang="en-GB" sz="5000" dirty="0">
                <a:solidFill>
                  <a:schemeClr val="bg1"/>
                </a:solidFill>
                <a:latin typeface="Arial" panose="020B0604020202020204" pitchFamily="34" charset="0"/>
                <a:cs typeface="Arial" panose="020B0604020202020204" pitchFamily="34" charset="0"/>
              </a:rPr>
              <a:t>title</a:t>
            </a:r>
            <a:r>
              <a:rPr lang="en-GB" sz="5000" spc="-1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along</a:t>
            </a:r>
            <a:r>
              <a:rPr lang="en-GB" sz="5000" spc="-3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with</a:t>
            </a:r>
            <a:r>
              <a:rPr lang="en-GB" sz="5000" spc="-40"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drawings</a:t>
            </a:r>
            <a:r>
              <a:rPr lang="en-GB" sz="5000" spc="-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(if</a:t>
            </a:r>
            <a:r>
              <a:rPr lang="en-GB" sz="5000" spc="-4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any) has</a:t>
            </a:r>
            <a:r>
              <a:rPr lang="en-GB" sz="5000" spc="-10"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to</a:t>
            </a:r>
            <a:r>
              <a:rPr lang="en-GB" sz="5000" spc="-1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be</a:t>
            </a:r>
            <a:r>
              <a:rPr lang="en-GB" sz="5000" spc="-15" dirty="0">
                <a:solidFill>
                  <a:schemeClr val="bg1"/>
                </a:solidFill>
                <a:latin typeface="Arial" panose="020B0604020202020204" pitchFamily="34" charset="0"/>
                <a:cs typeface="Arial" panose="020B0604020202020204" pitchFamily="34" charset="0"/>
              </a:rPr>
              <a:t> </a:t>
            </a:r>
            <a:r>
              <a:rPr lang="en-GB" sz="5000" spc="-10" dirty="0">
                <a:solidFill>
                  <a:schemeClr val="bg1"/>
                </a:solidFill>
                <a:latin typeface="Arial" panose="020B0604020202020204" pitchFamily="34" charset="0"/>
                <a:cs typeface="Arial" panose="020B0604020202020204" pitchFamily="34" charset="0"/>
              </a:rPr>
              <a:t>provided.</a:t>
            </a:r>
            <a:endParaRPr lang="en-GB" sz="5000" dirty="0">
              <a:solidFill>
                <a:schemeClr val="bg1"/>
              </a:solidFill>
              <a:latin typeface="Arial" panose="020B0604020202020204" pitchFamily="34" charset="0"/>
              <a:cs typeface="Arial" panose="020B0604020202020204" pitchFamily="34" charset="0"/>
            </a:endParaRPr>
          </a:p>
          <a:p>
            <a:pPr marL="469900" marR="5715" lvl="1">
              <a:lnSpc>
                <a:spcPct val="120000"/>
              </a:lnSpc>
              <a:spcBef>
                <a:spcPts val="95"/>
              </a:spcBef>
              <a:buClr>
                <a:schemeClr val="bg1"/>
              </a:buClr>
              <a:buFont typeface="Symbol"/>
              <a:buChar char=""/>
              <a:tabLst>
                <a:tab pos="469900" algn="l"/>
                <a:tab pos="5318125" algn="l"/>
              </a:tabLst>
            </a:pPr>
            <a:r>
              <a:rPr lang="en-GB" sz="5000" dirty="0" smtClean="0">
                <a:solidFill>
                  <a:schemeClr val="bg1"/>
                </a:solidFill>
                <a:latin typeface="Arial" panose="020B0604020202020204" pitchFamily="34" charset="0"/>
                <a:cs typeface="Arial" panose="020B0604020202020204" pitchFamily="34" charset="0"/>
              </a:rPr>
              <a:t> Form</a:t>
            </a:r>
            <a:r>
              <a:rPr lang="en-GB" sz="5000" spc="475" dirty="0" smtClean="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25-</a:t>
            </a:r>
            <a:r>
              <a:rPr lang="en-GB" sz="5000" spc="495" dirty="0">
                <a:solidFill>
                  <a:schemeClr val="bg1"/>
                </a:solidFill>
                <a:latin typeface="Arial" panose="020B0604020202020204" pitchFamily="34" charset="0"/>
                <a:cs typeface="Arial" panose="020B0604020202020204" pitchFamily="34" charset="0"/>
              </a:rPr>
              <a:t> </a:t>
            </a:r>
            <a:r>
              <a:rPr lang="en-GB" sz="5000" dirty="0" smtClean="0">
                <a:solidFill>
                  <a:srgbClr val="FFFF00"/>
                </a:solidFill>
                <a:latin typeface="Arial" panose="020B0604020202020204" pitchFamily="34" charset="0"/>
                <a:cs typeface="Arial" panose="020B0604020202020204" pitchFamily="34" charset="0"/>
              </a:rPr>
              <a:t>Application for</a:t>
            </a:r>
            <a:r>
              <a:rPr lang="en-GB" sz="5000" spc="75" dirty="0" smtClean="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permission</a:t>
            </a:r>
            <a:r>
              <a:rPr lang="en-GB" sz="5000" spc="75" dirty="0">
                <a:solidFill>
                  <a:srgbClr val="FFFF00"/>
                </a:solidFill>
                <a:latin typeface="Arial" panose="020B0604020202020204" pitchFamily="34" charset="0"/>
                <a:cs typeface="Arial" panose="020B0604020202020204" pitchFamily="34" charset="0"/>
              </a:rPr>
              <a:t>  </a:t>
            </a:r>
            <a:r>
              <a:rPr lang="en-GB" sz="5000" dirty="0" smtClean="0">
                <a:solidFill>
                  <a:srgbClr val="FFFF00"/>
                </a:solidFill>
                <a:latin typeface="Arial" panose="020B0604020202020204" pitchFamily="34" charset="0"/>
                <a:cs typeface="Arial" panose="020B0604020202020204" pitchFamily="34" charset="0"/>
              </a:rPr>
              <a:t>for performing</a:t>
            </a:r>
            <a:r>
              <a:rPr lang="en-GB" sz="5000" spc="75" dirty="0" smtClean="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patent</a:t>
            </a:r>
            <a:r>
              <a:rPr lang="en-GB" sz="5000" spc="85" dirty="0">
                <a:solidFill>
                  <a:srgbClr val="FFFF00"/>
                </a:solidFill>
                <a:latin typeface="Arial" panose="020B0604020202020204" pitchFamily="34" charset="0"/>
                <a:cs typeface="Arial" panose="020B0604020202020204" pitchFamily="34" charset="0"/>
              </a:rPr>
              <a:t>  </a:t>
            </a:r>
            <a:r>
              <a:rPr lang="en-GB" sz="5000" spc="-10" dirty="0">
                <a:solidFill>
                  <a:srgbClr val="FFFF00"/>
                </a:solidFill>
                <a:latin typeface="Arial" panose="020B0604020202020204" pitchFamily="34" charset="0"/>
                <a:cs typeface="Arial" panose="020B0604020202020204" pitchFamily="34" charset="0"/>
              </a:rPr>
              <a:t>license </a:t>
            </a:r>
            <a:r>
              <a:rPr lang="en-GB" sz="5000" spc="-10" dirty="0" smtClean="0">
                <a:solidFill>
                  <a:srgbClr val="FFFF00"/>
                </a:solidFill>
                <a:latin typeface="Arial" panose="020B0604020202020204" pitchFamily="34" charset="0"/>
                <a:cs typeface="Arial" panose="020B0604020202020204" pitchFamily="34" charset="0"/>
              </a:rPr>
              <a:t>outside </a:t>
            </a:r>
            <a:r>
              <a:rPr lang="en-GB" sz="5000" dirty="0" smtClean="0">
                <a:solidFill>
                  <a:srgbClr val="FFFF00"/>
                </a:solidFill>
                <a:latin typeface="Arial" panose="020B0604020202020204" pitchFamily="34" charset="0"/>
                <a:cs typeface="Arial" panose="020B0604020202020204" pitchFamily="34" charset="0"/>
              </a:rPr>
              <a:t>India</a:t>
            </a:r>
            <a:r>
              <a:rPr lang="en-GB" sz="5000" dirty="0" smtClean="0">
                <a:latin typeface="Arial" panose="020B0604020202020204" pitchFamily="34" charset="0"/>
                <a:cs typeface="Arial" panose="020B0604020202020204" pitchFamily="34" charset="0"/>
              </a:rPr>
              <a:t>.</a:t>
            </a:r>
          </a:p>
          <a:p>
            <a:pPr marL="469900" marR="7620">
              <a:lnSpc>
                <a:spcPct val="120000"/>
              </a:lnSpc>
              <a:spcBef>
                <a:spcPts val="75"/>
              </a:spcBef>
              <a:buClr>
                <a:schemeClr val="bg1"/>
              </a:buClr>
              <a:buFont typeface="Symbol"/>
              <a:buChar char=""/>
              <a:tabLst>
                <a:tab pos="469900" algn="l"/>
              </a:tabLst>
            </a:pPr>
            <a:r>
              <a:rPr lang="en-GB" sz="5000" dirty="0" smtClean="0">
                <a:solidFill>
                  <a:srgbClr val="FFFF00"/>
                </a:solidFill>
                <a:latin typeface="Arial" panose="020B0604020202020204" pitchFamily="34" charset="0"/>
                <a:cs typeface="Arial" panose="020B0604020202020204" pitchFamily="34" charset="0"/>
              </a:rPr>
              <a:t>Declaration</a:t>
            </a:r>
            <a:r>
              <a:rPr lang="en-GB" sz="5000" spc="65" dirty="0" smtClean="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of</a:t>
            </a:r>
            <a:r>
              <a:rPr lang="en-GB" sz="5000" spc="85"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the</a:t>
            </a:r>
            <a:r>
              <a:rPr lang="en-GB" sz="5000" spc="14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invention,</a:t>
            </a:r>
            <a:r>
              <a:rPr lang="en-GB" sz="5000" spc="95"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along</a:t>
            </a:r>
            <a:r>
              <a:rPr lang="en-GB" sz="5000" spc="85"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with</a:t>
            </a:r>
            <a:r>
              <a:rPr lang="en-GB" sz="5000" spc="9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the</a:t>
            </a:r>
            <a:r>
              <a:rPr lang="en-GB" sz="5000" spc="114"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foreign</a:t>
            </a:r>
            <a:r>
              <a:rPr lang="en-GB" sz="5000" spc="11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filing</a:t>
            </a:r>
            <a:r>
              <a:rPr lang="en-GB" sz="5000" spc="11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license</a:t>
            </a:r>
            <a:r>
              <a:rPr lang="en-GB" sz="5000" spc="90" dirty="0">
                <a:solidFill>
                  <a:srgbClr val="FFFF00"/>
                </a:solidFill>
                <a:latin typeface="Arial" panose="020B0604020202020204" pitchFamily="34" charset="0"/>
                <a:cs typeface="Arial" panose="020B0604020202020204" pitchFamily="34" charset="0"/>
              </a:rPr>
              <a:t> </a:t>
            </a:r>
            <a:r>
              <a:rPr lang="en-GB" sz="5000" spc="-10" dirty="0">
                <a:solidFill>
                  <a:schemeClr val="bg1"/>
                </a:solidFill>
                <a:latin typeface="Arial" panose="020B0604020202020204" pitchFamily="34" charset="0"/>
                <a:cs typeface="Arial" panose="020B0604020202020204" pitchFamily="34" charset="0"/>
              </a:rPr>
              <a:t>(FFL) form.</a:t>
            </a:r>
            <a:endParaRPr lang="en-GB" sz="5000" dirty="0">
              <a:solidFill>
                <a:schemeClr val="bg1"/>
              </a:solidFill>
              <a:latin typeface="Arial" panose="020B0604020202020204" pitchFamily="34" charset="0"/>
              <a:cs typeface="Arial" panose="020B0604020202020204" pitchFamily="34" charset="0"/>
            </a:endParaRPr>
          </a:p>
          <a:p>
            <a:pPr marL="469265" indent="-227965">
              <a:lnSpc>
                <a:spcPct val="120000"/>
              </a:lnSpc>
              <a:spcBef>
                <a:spcPts val="265"/>
              </a:spcBef>
              <a:buClr>
                <a:schemeClr val="bg1"/>
              </a:buClr>
              <a:buFont typeface="Symbol"/>
              <a:buChar char=""/>
              <a:tabLst>
                <a:tab pos="469265" algn="l"/>
              </a:tabLst>
            </a:pPr>
            <a:r>
              <a:rPr lang="en-GB" sz="5000" dirty="0">
                <a:solidFill>
                  <a:srgbClr val="FFFF00"/>
                </a:solidFill>
                <a:latin typeface="Arial" panose="020B0604020202020204" pitchFamily="34" charset="0"/>
                <a:cs typeface="Arial" panose="020B0604020202020204" pitchFamily="34" charset="0"/>
              </a:rPr>
              <a:t>Name</a:t>
            </a:r>
            <a:r>
              <a:rPr lang="en-GB" sz="5000" spc="-35"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and</a:t>
            </a:r>
            <a:r>
              <a:rPr lang="en-GB" sz="5000" spc="-4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address</a:t>
            </a:r>
            <a:r>
              <a:rPr lang="en-GB" sz="5000" spc="-3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of</a:t>
            </a:r>
            <a:r>
              <a:rPr lang="en-GB" sz="5000" spc="-45"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inventor’s</a:t>
            </a:r>
            <a:r>
              <a:rPr lang="en-GB" sz="5000" spc="-30" dirty="0">
                <a:solidFill>
                  <a:srgbClr val="FFFF00"/>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who</a:t>
            </a:r>
            <a:r>
              <a:rPr lang="en-GB" sz="5000" spc="-3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are</a:t>
            </a:r>
            <a:r>
              <a:rPr lang="en-GB" sz="5000" spc="-3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resident</a:t>
            </a:r>
            <a:r>
              <a:rPr lang="en-GB" sz="5000" spc="-20"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in</a:t>
            </a:r>
            <a:r>
              <a:rPr lang="en-GB" sz="5000" spc="-60" dirty="0">
                <a:solidFill>
                  <a:schemeClr val="bg1"/>
                </a:solidFill>
                <a:latin typeface="Arial" panose="020B0604020202020204" pitchFamily="34" charset="0"/>
                <a:cs typeface="Arial" panose="020B0604020202020204" pitchFamily="34" charset="0"/>
              </a:rPr>
              <a:t> </a:t>
            </a:r>
            <a:r>
              <a:rPr lang="en-GB" sz="5000" spc="-10" dirty="0">
                <a:solidFill>
                  <a:schemeClr val="bg1"/>
                </a:solidFill>
                <a:latin typeface="Arial" panose="020B0604020202020204" pitchFamily="34" charset="0"/>
                <a:cs typeface="Arial" panose="020B0604020202020204" pitchFamily="34" charset="0"/>
              </a:rPr>
              <a:t>India</a:t>
            </a:r>
            <a:r>
              <a:rPr lang="en-GB" sz="5000" spc="-10" dirty="0">
                <a:latin typeface="Arial" panose="020B0604020202020204" pitchFamily="34" charset="0"/>
                <a:cs typeface="Arial" panose="020B0604020202020204" pitchFamily="34" charset="0"/>
              </a:rPr>
              <a:t>.</a:t>
            </a:r>
            <a:endParaRPr lang="en-GB" sz="5000" dirty="0">
              <a:latin typeface="Arial" panose="020B0604020202020204" pitchFamily="34" charset="0"/>
              <a:cs typeface="Arial" panose="020B0604020202020204" pitchFamily="34" charset="0"/>
            </a:endParaRPr>
          </a:p>
          <a:p>
            <a:pPr marL="469900" marR="5080">
              <a:lnSpc>
                <a:spcPct val="120000"/>
              </a:lnSpc>
              <a:spcBef>
                <a:spcPts val="95"/>
              </a:spcBef>
              <a:buClr>
                <a:schemeClr val="bg1"/>
              </a:buClr>
              <a:buFont typeface="Symbol"/>
              <a:buChar char=""/>
              <a:tabLst>
                <a:tab pos="469900" algn="l"/>
              </a:tabLst>
            </a:pPr>
            <a:r>
              <a:rPr lang="en-GB" sz="5000" dirty="0">
                <a:solidFill>
                  <a:srgbClr val="FFFF00"/>
                </a:solidFill>
                <a:latin typeface="Arial" panose="020B0604020202020204" pitchFamily="34" charset="0"/>
                <a:cs typeface="Arial" panose="020B0604020202020204" pitchFamily="34" charset="0"/>
              </a:rPr>
              <a:t>Countries</a:t>
            </a:r>
            <a:r>
              <a:rPr lang="en-GB" sz="5000" spc="75"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name</a:t>
            </a:r>
            <a:r>
              <a:rPr lang="en-GB" sz="5000" spc="95"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in</a:t>
            </a:r>
            <a:r>
              <a:rPr lang="en-GB" sz="5000" spc="25"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which</a:t>
            </a:r>
            <a:r>
              <a:rPr lang="en-GB" sz="5000" spc="3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the</a:t>
            </a:r>
            <a:r>
              <a:rPr lang="en-GB" sz="5000" spc="75"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invention</a:t>
            </a:r>
            <a:r>
              <a:rPr lang="en-GB" sz="5000" spc="5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has</a:t>
            </a:r>
            <a:r>
              <a:rPr lang="en-GB" sz="5000" spc="8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to</a:t>
            </a:r>
            <a:r>
              <a:rPr lang="en-GB" sz="5000" spc="45"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be</a:t>
            </a:r>
            <a:r>
              <a:rPr lang="en-GB" sz="5000" spc="80" dirty="0">
                <a:solidFill>
                  <a:srgbClr val="FFFF00"/>
                </a:solidFill>
                <a:latin typeface="Arial" panose="020B0604020202020204" pitchFamily="34" charset="0"/>
                <a:cs typeface="Arial" panose="020B0604020202020204" pitchFamily="34" charset="0"/>
              </a:rPr>
              <a:t> </a:t>
            </a:r>
            <a:r>
              <a:rPr lang="en-GB" sz="5000" dirty="0">
                <a:solidFill>
                  <a:srgbClr val="FFFF00"/>
                </a:solidFill>
                <a:latin typeface="Arial" panose="020B0604020202020204" pitchFamily="34" charset="0"/>
                <a:cs typeface="Arial" panose="020B0604020202020204" pitchFamily="34" charset="0"/>
              </a:rPr>
              <a:t>filed</a:t>
            </a:r>
            <a:r>
              <a:rPr lang="en-GB" sz="5000" spc="50" dirty="0">
                <a:solidFill>
                  <a:srgbClr val="FFFF00"/>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and</a:t>
            </a:r>
            <a:r>
              <a:rPr lang="en-GB" sz="5000" spc="70"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the</a:t>
            </a:r>
            <a:r>
              <a:rPr lang="en-GB" sz="5000" spc="5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reason</a:t>
            </a:r>
            <a:r>
              <a:rPr lang="en-GB" sz="5000" spc="75" dirty="0">
                <a:solidFill>
                  <a:schemeClr val="bg1"/>
                </a:solidFill>
                <a:latin typeface="Arial" panose="020B0604020202020204" pitchFamily="34" charset="0"/>
                <a:cs typeface="Arial" panose="020B0604020202020204" pitchFamily="34" charset="0"/>
              </a:rPr>
              <a:t> </a:t>
            </a:r>
            <a:r>
              <a:rPr lang="en-GB" sz="5000" spc="-25" dirty="0">
                <a:solidFill>
                  <a:schemeClr val="bg1"/>
                </a:solidFill>
                <a:latin typeface="Arial" panose="020B0604020202020204" pitchFamily="34" charset="0"/>
                <a:cs typeface="Arial" panose="020B0604020202020204" pitchFamily="34" charset="0"/>
              </a:rPr>
              <a:t>for </a:t>
            </a:r>
            <a:r>
              <a:rPr lang="en-GB" sz="5000" dirty="0">
                <a:solidFill>
                  <a:schemeClr val="bg1"/>
                </a:solidFill>
                <a:latin typeface="Arial" panose="020B0604020202020204" pitchFamily="34" charset="0"/>
                <a:cs typeface="Arial" panose="020B0604020202020204" pitchFamily="34" charset="0"/>
              </a:rPr>
              <a:t>making</a:t>
            </a:r>
            <a:r>
              <a:rPr lang="en-GB" sz="5000" spc="-2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such</a:t>
            </a:r>
            <a:r>
              <a:rPr lang="en-GB" sz="5000" spc="-45" dirty="0">
                <a:solidFill>
                  <a:schemeClr val="bg1"/>
                </a:solidFill>
                <a:latin typeface="Arial" panose="020B0604020202020204" pitchFamily="34" charset="0"/>
                <a:cs typeface="Arial" panose="020B0604020202020204" pitchFamily="34" charset="0"/>
              </a:rPr>
              <a:t> </a:t>
            </a:r>
            <a:r>
              <a:rPr lang="en-GB" sz="5000" dirty="0">
                <a:solidFill>
                  <a:schemeClr val="bg1"/>
                </a:solidFill>
                <a:latin typeface="Arial" panose="020B0604020202020204" pitchFamily="34" charset="0"/>
                <a:cs typeface="Arial" panose="020B0604020202020204" pitchFamily="34" charset="0"/>
              </a:rPr>
              <a:t>an</a:t>
            </a:r>
            <a:r>
              <a:rPr lang="en-GB" sz="5000" spc="-45" dirty="0">
                <a:solidFill>
                  <a:schemeClr val="bg1"/>
                </a:solidFill>
                <a:latin typeface="Arial" panose="020B0604020202020204" pitchFamily="34" charset="0"/>
                <a:cs typeface="Arial" panose="020B0604020202020204" pitchFamily="34" charset="0"/>
              </a:rPr>
              <a:t> </a:t>
            </a:r>
            <a:r>
              <a:rPr lang="en-GB" sz="5000" spc="-10" dirty="0">
                <a:solidFill>
                  <a:schemeClr val="bg1"/>
                </a:solidFill>
                <a:latin typeface="Arial" panose="020B0604020202020204" pitchFamily="34" charset="0"/>
                <a:cs typeface="Arial" panose="020B0604020202020204" pitchFamily="34" charset="0"/>
              </a:rPr>
              <a:t>application.</a:t>
            </a:r>
            <a:endParaRPr lang="en-GB" sz="5000" dirty="0">
              <a:solidFill>
                <a:schemeClr val="bg1"/>
              </a:solidFill>
              <a:latin typeface="Arial" panose="020B0604020202020204" pitchFamily="34" charset="0"/>
              <a:cs typeface="Arial" panose="020B0604020202020204" pitchFamily="34" charset="0"/>
            </a:endParaRPr>
          </a:p>
          <a:p>
            <a:pPr>
              <a:lnSpc>
                <a:spcPct val="100000"/>
              </a:lnSpc>
              <a:buClr>
                <a:schemeClr val="bg1"/>
              </a:buClr>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6339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1820" y="2285235"/>
            <a:ext cx="8843069" cy="3599316"/>
          </a:xfrm>
        </p:spPr>
        <p:txBody>
          <a:bodyPr>
            <a:normAutofit lnSpcReduction="10000"/>
          </a:bodyPr>
          <a:lstStyle/>
          <a:p>
            <a:pPr marL="469900" indent="-385763">
              <a:lnSpc>
                <a:spcPct val="120000"/>
              </a:lnSpc>
              <a:spcBef>
                <a:spcPts val="285"/>
              </a:spcBef>
              <a:buClr>
                <a:schemeClr val="bg1"/>
              </a:buClr>
              <a:buFont typeface="Symbol"/>
              <a:buChar char=""/>
              <a:tabLst>
                <a:tab pos="469265" algn="l"/>
              </a:tabLst>
            </a:pPr>
            <a:r>
              <a:rPr lang="en-GB" dirty="0">
                <a:solidFill>
                  <a:srgbClr val="FFFF00"/>
                </a:solidFill>
                <a:latin typeface="Arial" panose="020B0604020202020204" pitchFamily="34" charset="0"/>
                <a:cs typeface="Arial" panose="020B0604020202020204" pitchFamily="34" charset="0"/>
              </a:rPr>
              <a:t>Name</a:t>
            </a:r>
            <a:r>
              <a:rPr lang="en-GB" spc="-40"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and</a:t>
            </a:r>
            <a:r>
              <a:rPr lang="en-GB" spc="-3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addresses</a:t>
            </a:r>
            <a:r>
              <a:rPr lang="en-GB" spc="-3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of</a:t>
            </a:r>
            <a:r>
              <a:rPr lang="en-GB" spc="-6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the</a:t>
            </a:r>
            <a:r>
              <a:rPr lang="en-GB" spc="-3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assignee</a:t>
            </a:r>
            <a:r>
              <a:rPr lang="en-GB" dirty="0">
                <a:latin typeface="Arial" panose="020B0604020202020204" pitchFamily="34" charset="0"/>
                <a:cs typeface="Arial" panose="020B0604020202020204" pitchFamily="34" charset="0"/>
              </a:rPr>
              <a:t>,</a:t>
            </a:r>
            <a:r>
              <a:rPr lang="en-GB" spc="-10" dirty="0">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if</a:t>
            </a:r>
            <a:r>
              <a:rPr lang="en-GB" spc="-65" dirty="0">
                <a:solidFill>
                  <a:schemeClr val="bg1"/>
                </a:solidFill>
                <a:latin typeface="Arial" panose="020B0604020202020204" pitchFamily="34" charset="0"/>
                <a:cs typeface="Arial" panose="020B0604020202020204" pitchFamily="34" charset="0"/>
              </a:rPr>
              <a:t> </a:t>
            </a:r>
            <a:r>
              <a:rPr lang="en-GB" spc="-10" dirty="0">
                <a:solidFill>
                  <a:schemeClr val="bg1"/>
                </a:solidFill>
                <a:latin typeface="Arial" panose="020B0604020202020204" pitchFamily="34" charset="0"/>
                <a:cs typeface="Arial" panose="020B0604020202020204" pitchFamily="34" charset="0"/>
              </a:rPr>
              <a:t>applicable.</a:t>
            </a:r>
            <a:endParaRPr lang="en-GB" dirty="0">
              <a:solidFill>
                <a:schemeClr val="bg1"/>
              </a:solidFill>
              <a:latin typeface="Arial" panose="020B0604020202020204" pitchFamily="34" charset="0"/>
              <a:cs typeface="Arial" panose="020B0604020202020204" pitchFamily="34" charset="0"/>
            </a:endParaRPr>
          </a:p>
          <a:p>
            <a:pPr marL="469900" marR="8255" indent="-385763">
              <a:lnSpc>
                <a:spcPct val="120000"/>
              </a:lnSpc>
              <a:spcBef>
                <a:spcPts val="100"/>
              </a:spcBef>
              <a:buClr>
                <a:schemeClr val="bg1"/>
              </a:buClr>
              <a:buFont typeface="Symbol"/>
              <a:buChar char=""/>
              <a:tabLst>
                <a:tab pos="469900" algn="l"/>
              </a:tabLst>
            </a:pPr>
            <a:r>
              <a:rPr lang="en-GB" dirty="0">
                <a:solidFill>
                  <a:schemeClr val="bg1"/>
                </a:solidFill>
                <a:latin typeface="Arial" panose="020B0604020202020204" pitchFamily="34" charset="0"/>
                <a:cs typeface="Arial" panose="020B0604020202020204" pitchFamily="34" charset="0"/>
              </a:rPr>
              <a:t>The</a:t>
            </a:r>
            <a:r>
              <a:rPr lang="en-GB" spc="145" dirty="0">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name</a:t>
            </a:r>
            <a:r>
              <a:rPr lang="en-GB" spc="12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of</a:t>
            </a:r>
            <a:r>
              <a:rPr lang="en-GB" spc="114"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the</a:t>
            </a:r>
            <a:r>
              <a:rPr lang="en-GB" spc="120"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country</a:t>
            </a:r>
            <a:r>
              <a:rPr lang="en-GB" spc="120"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or</a:t>
            </a:r>
            <a:r>
              <a:rPr lang="en-GB" spc="114"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countries</a:t>
            </a:r>
            <a:r>
              <a:rPr lang="en-GB" spc="15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in</a:t>
            </a:r>
            <a:r>
              <a:rPr lang="en-GB" spc="114"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which</a:t>
            </a:r>
            <a:r>
              <a:rPr lang="en-GB" spc="120"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the</a:t>
            </a:r>
            <a:r>
              <a:rPr lang="en-GB" spc="12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patent</a:t>
            </a:r>
            <a:r>
              <a:rPr lang="en-GB" spc="140"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application</a:t>
            </a:r>
            <a:r>
              <a:rPr lang="en-GB" spc="120" dirty="0">
                <a:solidFill>
                  <a:srgbClr val="FFFF00"/>
                </a:solidFill>
                <a:latin typeface="Arial" panose="020B0604020202020204" pitchFamily="34" charset="0"/>
                <a:cs typeface="Arial" panose="020B0604020202020204" pitchFamily="34" charset="0"/>
              </a:rPr>
              <a:t> </a:t>
            </a:r>
            <a:r>
              <a:rPr lang="en-GB" spc="-25" dirty="0">
                <a:solidFill>
                  <a:srgbClr val="FFFF00"/>
                </a:solidFill>
                <a:latin typeface="Arial" panose="020B0604020202020204" pitchFamily="34" charset="0"/>
                <a:cs typeface="Arial" panose="020B0604020202020204" pitchFamily="34" charset="0"/>
              </a:rPr>
              <a:t>is </a:t>
            </a:r>
            <a:r>
              <a:rPr lang="en-GB" dirty="0">
                <a:solidFill>
                  <a:srgbClr val="FFFF00"/>
                </a:solidFill>
                <a:latin typeface="Arial" panose="020B0604020202020204" pitchFamily="34" charset="0"/>
                <a:cs typeface="Arial" panose="020B0604020202020204" pitchFamily="34" charset="0"/>
              </a:rPr>
              <a:t>expected</a:t>
            </a:r>
            <a:r>
              <a:rPr lang="en-GB" spc="235" dirty="0">
                <a:solidFill>
                  <a:srgbClr val="FFFF00"/>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to</a:t>
            </a:r>
            <a:r>
              <a:rPr lang="en-GB" spc="21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be</a:t>
            </a:r>
            <a:r>
              <a:rPr lang="en-GB" spc="24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filed</a:t>
            </a:r>
            <a:r>
              <a:rPr lang="en-GB" spc="21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after</a:t>
            </a:r>
            <a:r>
              <a:rPr lang="en-GB" spc="204"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obtaining</a:t>
            </a:r>
            <a:r>
              <a:rPr lang="en-GB" spc="204"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the</a:t>
            </a:r>
            <a:r>
              <a:rPr lang="en-GB" spc="24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foreign</a:t>
            </a:r>
            <a:r>
              <a:rPr lang="en-GB" spc="21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filing</a:t>
            </a:r>
            <a:r>
              <a:rPr lang="en-GB" spc="23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license</a:t>
            </a:r>
            <a:r>
              <a:rPr lang="en-GB" spc="23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from</a:t>
            </a:r>
            <a:r>
              <a:rPr lang="en-GB" spc="185" dirty="0">
                <a:solidFill>
                  <a:schemeClr val="bg1"/>
                </a:solidFill>
                <a:latin typeface="Arial" panose="020B0604020202020204" pitchFamily="34" charset="0"/>
                <a:cs typeface="Arial" panose="020B0604020202020204" pitchFamily="34" charset="0"/>
              </a:rPr>
              <a:t> </a:t>
            </a:r>
            <a:r>
              <a:rPr lang="en-GB" spc="-25" dirty="0">
                <a:solidFill>
                  <a:schemeClr val="bg1"/>
                </a:solidFill>
                <a:latin typeface="Arial" panose="020B0604020202020204" pitchFamily="34" charset="0"/>
                <a:cs typeface="Arial" panose="020B0604020202020204" pitchFamily="34" charset="0"/>
              </a:rPr>
              <a:t>the </a:t>
            </a:r>
            <a:r>
              <a:rPr lang="en-GB" dirty="0">
                <a:solidFill>
                  <a:schemeClr val="bg1"/>
                </a:solidFill>
                <a:latin typeface="Arial" panose="020B0604020202020204" pitchFamily="34" charset="0"/>
                <a:cs typeface="Arial" panose="020B0604020202020204" pitchFamily="34" charset="0"/>
              </a:rPr>
              <a:t>Indian</a:t>
            </a:r>
            <a:r>
              <a:rPr lang="en-GB" spc="-5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patent</a:t>
            </a:r>
            <a:r>
              <a:rPr lang="en-GB" spc="-30" dirty="0">
                <a:solidFill>
                  <a:schemeClr val="bg1"/>
                </a:solidFill>
                <a:latin typeface="Arial" panose="020B0604020202020204" pitchFamily="34" charset="0"/>
                <a:cs typeface="Arial" panose="020B0604020202020204" pitchFamily="34" charset="0"/>
              </a:rPr>
              <a:t> </a:t>
            </a:r>
            <a:r>
              <a:rPr lang="en-GB" spc="-10" dirty="0">
                <a:solidFill>
                  <a:schemeClr val="bg1"/>
                </a:solidFill>
                <a:latin typeface="Arial" panose="020B0604020202020204" pitchFamily="34" charset="0"/>
                <a:cs typeface="Arial" panose="020B0604020202020204" pitchFamily="34" charset="0"/>
              </a:rPr>
              <a:t>office.</a:t>
            </a:r>
            <a:endParaRPr lang="en-GB" dirty="0">
              <a:solidFill>
                <a:schemeClr val="bg1"/>
              </a:solidFill>
              <a:latin typeface="Arial" panose="020B0604020202020204" pitchFamily="34" charset="0"/>
              <a:cs typeface="Arial" panose="020B0604020202020204" pitchFamily="34" charset="0"/>
            </a:endParaRPr>
          </a:p>
          <a:p>
            <a:pPr marL="469900" marR="7620" indent="-385763">
              <a:lnSpc>
                <a:spcPct val="120000"/>
              </a:lnSpc>
              <a:spcBef>
                <a:spcPts val="80"/>
              </a:spcBef>
              <a:buClr>
                <a:schemeClr val="bg1"/>
              </a:buClr>
              <a:buFont typeface="Symbol"/>
              <a:buChar char=""/>
              <a:tabLst>
                <a:tab pos="469900" algn="l"/>
              </a:tabLst>
            </a:pPr>
            <a:r>
              <a:rPr lang="en-GB" dirty="0">
                <a:solidFill>
                  <a:srgbClr val="FFFF00"/>
                </a:solidFill>
                <a:latin typeface="Arial" panose="020B0604020202020204" pitchFamily="34" charset="0"/>
                <a:cs typeface="Arial" panose="020B0604020202020204" pitchFamily="34" charset="0"/>
              </a:rPr>
              <a:t>Power</a:t>
            </a:r>
            <a:r>
              <a:rPr lang="en-GB" spc="8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of</a:t>
            </a:r>
            <a:r>
              <a:rPr lang="en-GB" spc="8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Attorney</a:t>
            </a:r>
            <a:r>
              <a:rPr lang="en-GB" spc="7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from</a:t>
            </a:r>
            <a:r>
              <a:rPr lang="en-GB" spc="4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the</a:t>
            </a:r>
            <a:r>
              <a:rPr lang="en-GB" spc="130"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inventor’s</a:t>
            </a:r>
            <a:r>
              <a:rPr lang="en-GB" spc="80"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or</a:t>
            </a:r>
            <a:r>
              <a:rPr lang="en-GB" spc="10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the</a:t>
            </a:r>
            <a:r>
              <a:rPr lang="en-GB" spc="9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applicant</a:t>
            </a:r>
            <a:r>
              <a:rPr lang="en-GB" spc="95"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who</a:t>
            </a:r>
            <a:r>
              <a:rPr lang="en-GB" spc="90"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are</a:t>
            </a:r>
            <a:r>
              <a:rPr lang="en-GB" spc="95" dirty="0">
                <a:solidFill>
                  <a:srgbClr val="FFFF00"/>
                </a:solidFill>
                <a:latin typeface="Arial" panose="020B0604020202020204" pitchFamily="34" charset="0"/>
                <a:cs typeface="Arial" panose="020B0604020202020204" pitchFamily="34" charset="0"/>
              </a:rPr>
              <a:t> </a:t>
            </a:r>
            <a:r>
              <a:rPr lang="en-GB" spc="-10" dirty="0">
                <a:solidFill>
                  <a:srgbClr val="FFFF00"/>
                </a:solidFill>
                <a:latin typeface="Arial" panose="020B0604020202020204" pitchFamily="34" charset="0"/>
                <a:cs typeface="Arial" panose="020B0604020202020204" pitchFamily="34" charset="0"/>
              </a:rPr>
              <a:t>resident </a:t>
            </a:r>
            <a:r>
              <a:rPr lang="en-GB" dirty="0">
                <a:solidFill>
                  <a:srgbClr val="FFFF00"/>
                </a:solidFill>
                <a:latin typeface="Arial" panose="020B0604020202020204" pitchFamily="34" charset="0"/>
                <a:cs typeface="Arial" panose="020B0604020202020204" pitchFamily="34" charset="0"/>
              </a:rPr>
              <a:t>in</a:t>
            </a:r>
            <a:r>
              <a:rPr lang="en-GB" spc="20" dirty="0">
                <a:solidFill>
                  <a:srgbClr val="FFFF00"/>
                </a:solidFill>
                <a:latin typeface="Arial" panose="020B0604020202020204" pitchFamily="34" charset="0"/>
                <a:cs typeface="Arial" panose="020B0604020202020204" pitchFamily="34" charset="0"/>
              </a:rPr>
              <a:t> </a:t>
            </a:r>
            <a:r>
              <a:rPr lang="en-GB" dirty="0">
                <a:solidFill>
                  <a:srgbClr val="FFFF00"/>
                </a:solidFill>
                <a:latin typeface="Arial" panose="020B0604020202020204" pitchFamily="34" charset="0"/>
                <a:cs typeface="Arial" panose="020B0604020202020204" pitchFamily="34" charset="0"/>
              </a:rPr>
              <a:t>India</a:t>
            </a:r>
            <a:r>
              <a:rPr lang="en-GB" dirty="0">
                <a:latin typeface="Arial" panose="020B0604020202020204" pitchFamily="34" charset="0"/>
                <a:cs typeface="Arial" panose="020B0604020202020204" pitchFamily="34" charset="0"/>
              </a:rPr>
              <a:t>,</a:t>
            </a:r>
            <a:r>
              <a:rPr lang="en-GB" spc="35" dirty="0">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where</a:t>
            </a:r>
            <a:r>
              <a:rPr lang="en-GB" spc="3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a</a:t>
            </a:r>
            <a:r>
              <a:rPr lang="en-GB" spc="2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patent</a:t>
            </a:r>
            <a:r>
              <a:rPr lang="en-GB" spc="2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attorney</a:t>
            </a:r>
            <a:r>
              <a:rPr lang="en-GB" spc="2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is</a:t>
            </a:r>
            <a:r>
              <a:rPr lang="en-GB" spc="3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appointed</a:t>
            </a:r>
            <a:r>
              <a:rPr lang="en-GB" spc="2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to</a:t>
            </a:r>
            <a:r>
              <a:rPr lang="en-GB" spc="2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describe</a:t>
            </a:r>
            <a:r>
              <a:rPr lang="en-GB" spc="3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them before</a:t>
            </a:r>
            <a:r>
              <a:rPr lang="en-GB" spc="30" dirty="0">
                <a:solidFill>
                  <a:schemeClr val="bg1"/>
                </a:solidFill>
                <a:latin typeface="Arial" panose="020B0604020202020204" pitchFamily="34" charset="0"/>
                <a:cs typeface="Arial" panose="020B0604020202020204" pitchFamily="34" charset="0"/>
              </a:rPr>
              <a:t> </a:t>
            </a:r>
            <a:r>
              <a:rPr lang="en-GB" spc="-25" dirty="0">
                <a:solidFill>
                  <a:schemeClr val="bg1"/>
                </a:solidFill>
                <a:latin typeface="Arial" panose="020B0604020202020204" pitchFamily="34" charset="0"/>
                <a:cs typeface="Arial" panose="020B0604020202020204" pitchFamily="34" charset="0"/>
              </a:rPr>
              <a:t>the </a:t>
            </a:r>
            <a:r>
              <a:rPr lang="en-GB" dirty="0">
                <a:solidFill>
                  <a:schemeClr val="bg1"/>
                </a:solidFill>
                <a:latin typeface="Arial" panose="020B0604020202020204" pitchFamily="34" charset="0"/>
                <a:cs typeface="Arial" panose="020B0604020202020204" pitchFamily="34" charset="0"/>
              </a:rPr>
              <a:t>Indian</a:t>
            </a:r>
            <a:r>
              <a:rPr lang="en-GB" spc="-6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Patent</a:t>
            </a:r>
            <a:r>
              <a:rPr lang="en-GB" spc="-40" dirty="0">
                <a:solidFill>
                  <a:schemeClr val="bg1"/>
                </a:solidFill>
                <a:latin typeface="Arial" panose="020B0604020202020204" pitchFamily="34" charset="0"/>
                <a:cs typeface="Arial" panose="020B0604020202020204" pitchFamily="34" charset="0"/>
              </a:rPr>
              <a:t> </a:t>
            </a:r>
            <a:r>
              <a:rPr lang="en-GB" spc="-10" dirty="0">
                <a:solidFill>
                  <a:schemeClr val="bg1"/>
                </a:solidFill>
                <a:latin typeface="Arial" panose="020B0604020202020204" pitchFamily="34" charset="0"/>
                <a:cs typeface="Arial" panose="020B0604020202020204" pitchFamily="34" charset="0"/>
              </a:rPr>
              <a:t>Office.</a:t>
            </a:r>
            <a:endParaRPr lang="en-GB" dirty="0">
              <a:solidFill>
                <a:schemeClr val="bg1"/>
              </a:solidFill>
              <a:latin typeface="Arial" panose="020B0604020202020204" pitchFamily="34" charset="0"/>
              <a:cs typeface="Arial" panose="020B0604020202020204" pitchFamily="34" charset="0"/>
            </a:endParaRPr>
          </a:p>
          <a:p>
            <a:pPr marL="469900" marR="6350" indent="-385763">
              <a:lnSpc>
                <a:spcPct val="120000"/>
              </a:lnSpc>
              <a:spcBef>
                <a:spcPts val="100"/>
              </a:spcBef>
              <a:buClr>
                <a:schemeClr val="bg1"/>
              </a:buClr>
              <a:buFont typeface="Symbol"/>
              <a:buChar char=""/>
              <a:tabLst>
                <a:tab pos="469900" algn="l"/>
              </a:tabLst>
            </a:pPr>
            <a:r>
              <a:rPr lang="en-GB" dirty="0">
                <a:solidFill>
                  <a:schemeClr val="bg1"/>
                </a:solidFill>
                <a:latin typeface="Arial" panose="020B0604020202020204" pitchFamily="34" charset="0"/>
                <a:cs typeface="Arial" panose="020B0604020202020204" pitchFamily="34" charset="0"/>
              </a:rPr>
              <a:t>Form</a:t>
            </a:r>
            <a:r>
              <a:rPr lang="en-GB" spc="29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28-</a:t>
            </a:r>
            <a:r>
              <a:rPr lang="en-GB" spc="30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In</a:t>
            </a:r>
            <a:r>
              <a:rPr lang="en-GB" spc="29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the</a:t>
            </a:r>
            <a:r>
              <a:rPr lang="en-GB" spc="30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event</a:t>
            </a:r>
            <a:r>
              <a:rPr lang="en-GB" spc="31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of</a:t>
            </a:r>
            <a:r>
              <a:rPr lang="en-GB" spc="29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the</a:t>
            </a:r>
            <a:r>
              <a:rPr lang="en-GB" spc="295"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applicant</a:t>
            </a:r>
            <a:r>
              <a:rPr lang="en-GB" spc="31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is</a:t>
            </a:r>
            <a:r>
              <a:rPr lang="en-GB" spc="30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a</a:t>
            </a:r>
            <a:r>
              <a:rPr lang="en-GB" spc="300" dirty="0">
                <a:solidFill>
                  <a:schemeClr val="bg1"/>
                </a:solidFill>
                <a:latin typeface="Arial" panose="020B0604020202020204" pitchFamily="34" charset="0"/>
                <a:cs typeface="Arial" panose="020B0604020202020204" pitchFamily="34" charset="0"/>
              </a:rPr>
              <a:t>  </a:t>
            </a:r>
            <a:r>
              <a:rPr lang="en-GB" dirty="0">
                <a:solidFill>
                  <a:schemeClr val="bg1"/>
                </a:solidFill>
                <a:latin typeface="Arial" panose="020B0604020202020204" pitchFamily="34" charset="0"/>
                <a:cs typeface="Arial" panose="020B0604020202020204" pitchFamily="34" charset="0"/>
              </a:rPr>
              <a:t>small</a:t>
            </a:r>
            <a:r>
              <a:rPr lang="en-GB" spc="295" dirty="0">
                <a:solidFill>
                  <a:schemeClr val="bg1"/>
                </a:solidFill>
                <a:latin typeface="Arial" panose="020B0604020202020204" pitchFamily="34" charset="0"/>
                <a:cs typeface="Arial" panose="020B0604020202020204" pitchFamily="34" charset="0"/>
              </a:rPr>
              <a:t>  </a:t>
            </a:r>
            <a:r>
              <a:rPr lang="en-GB" spc="-10" dirty="0">
                <a:solidFill>
                  <a:schemeClr val="bg1"/>
                </a:solidFill>
                <a:latin typeface="Arial" panose="020B0604020202020204" pitchFamily="34" charset="0"/>
                <a:cs typeface="Arial" panose="020B0604020202020204" pitchFamily="34" charset="0"/>
              </a:rPr>
              <a:t>entity. </a:t>
            </a:r>
            <a:endParaRPr lang="en-IN" dirty="0">
              <a:solidFill>
                <a:schemeClr val="bg1"/>
              </a:solidFill>
              <a:latin typeface="Arial" panose="020B0604020202020204" pitchFamily="34" charset="0"/>
              <a:cs typeface="Arial" panose="020B0604020202020204" pitchFamily="34" charset="0"/>
            </a:endParaRPr>
          </a:p>
          <a:p>
            <a:endParaRPr lang="en-IN" dirty="0"/>
          </a:p>
        </p:txBody>
      </p:sp>
      <p:sp>
        <p:nvSpPr>
          <p:cNvPr id="4" name="Rectangle 3"/>
          <p:cNvSpPr/>
          <p:nvPr/>
        </p:nvSpPr>
        <p:spPr>
          <a:xfrm>
            <a:off x="1147461" y="5737406"/>
            <a:ext cx="11355966" cy="751488"/>
          </a:xfrm>
          <a:prstGeom prst="rect">
            <a:avLst/>
          </a:prstGeom>
        </p:spPr>
        <p:txBody>
          <a:bodyPr wrap="square">
            <a:spAutoFit/>
          </a:bodyPr>
          <a:lstStyle/>
          <a:p>
            <a:pPr marL="469900">
              <a:spcBef>
                <a:spcPts val="270"/>
              </a:spcBef>
            </a:pPr>
            <a:r>
              <a:rPr lang="en-IN" sz="2000" u="sng" spc="-10" dirty="0">
                <a:solidFill>
                  <a:srgbClr val="0000FF"/>
                </a:solidFill>
                <a:uFill>
                  <a:solidFill>
                    <a:srgbClr val="0000FF"/>
                  </a:solidFill>
                </a:uFill>
                <a:latin typeface="Times New Roman"/>
                <a:cs typeface="Times New Roman"/>
                <a:hlinkClick r:id="rId2"/>
              </a:rPr>
              <a:t>https://</a:t>
            </a:r>
            <a:r>
              <a:rPr lang="en-IN" sz="2000" u="sng" spc="-10" dirty="0" smtClean="0">
                <a:solidFill>
                  <a:srgbClr val="0000FF"/>
                </a:solidFill>
                <a:uFill>
                  <a:solidFill>
                    <a:srgbClr val="0000FF"/>
                  </a:solidFill>
                </a:uFill>
                <a:latin typeface="Times New Roman"/>
                <a:cs typeface="Times New Roman"/>
                <a:hlinkClick r:id="rId2"/>
              </a:rPr>
              <a:t>ipindia.gov.in/writereaddata/Portal/IPOFormUpload/1_37_1/form-</a:t>
            </a:r>
            <a:r>
              <a:rPr lang="en-IN" sz="2000" u="sng" spc="-10" dirty="0" smtClean="0">
                <a:solidFill>
                  <a:srgbClr val="0000FF"/>
                </a:solidFill>
                <a:uFill>
                  <a:solidFill>
                    <a:srgbClr val="0000FF"/>
                  </a:solidFill>
                </a:uFill>
                <a:latin typeface="Times New Roman"/>
                <a:cs typeface="Times New Roman"/>
              </a:rPr>
              <a:t>25.pdf</a:t>
            </a:r>
            <a:endParaRPr lang="en-IN" sz="2000" dirty="0">
              <a:latin typeface="Times New Roman"/>
              <a:cs typeface="Times New Roman"/>
            </a:endParaRPr>
          </a:p>
          <a:p>
            <a:pPr marL="469900" marR="6350" indent="-228600" algn="just">
              <a:lnSpc>
                <a:spcPct val="110000"/>
              </a:lnSpc>
              <a:spcBef>
                <a:spcPts val="100"/>
              </a:spcBef>
              <a:buFont typeface="Symbol"/>
              <a:buChar char=""/>
              <a:tabLst>
                <a:tab pos="469900" algn="l"/>
              </a:tabLst>
            </a:pPr>
            <a:r>
              <a:rPr lang="en-IN" sz="2000" u="sng" spc="-10" dirty="0">
                <a:solidFill>
                  <a:srgbClr val="0000FF"/>
                </a:solidFill>
                <a:uFill>
                  <a:solidFill>
                    <a:srgbClr val="0000FF"/>
                  </a:solidFill>
                </a:uFill>
                <a:latin typeface="Times New Roman"/>
                <a:cs typeface="Times New Roman"/>
                <a:hlinkClick r:id="rId3"/>
              </a:rPr>
              <a:t>https://</a:t>
            </a:r>
            <a:r>
              <a:rPr lang="en-IN" sz="2000" u="sng" spc="-10" dirty="0" smtClean="0">
                <a:solidFill>
                  <a:srgbClr val="0000FF"/>
                </a:solidFill>
                <a:uFill>
                  <a:solidFill>
                    <a:srgbClr val="0000FF"/>
                  </a:solidFill>
                </a:uFill>
                <a:latin typeface="Times New Roman"/>
                <a:cs typeface="Times New Roman"/>
                <a:hlinkClick r:id="rId3"/>
              </a:rPr>
              <a:t>ipindia.gov.in/writereaddata/Portal/IPOFormUpload/1_40_1/form-</a:t>
            </a:r>
            <a:r>
              <a:rPr lang="en-IN" sz="2000" u="sng" spc="-10" dirty="0" smtClean="0">
                <a:solidFill>
                  <a:srgbClr val="0000FF"/>
                </a:solidFill>
                <a:uFill>
                  <a:solidFill>
                    <a:srgbClr val="0000FF"/>
                  </a:solidFill>
                </a:uFill>
                <a:latin typeface="Times New Roman"/>
                <a:cs typeface="Times New Roman"/>
              </a:rPr>
              <a:t>28.pdf</a:t>
            </a:r>
            <a:endParaRPr lang="en-IN" sz="2000" dirty="0">
              <a:latin typeface="Times New Roman"/>
              <a:cs typeface="Times New Roman"/>
            </a:endParaRPr>
          </a:p>
        </p:txBody>
      </p:sp>
      <p:sp>
        <p:nvSpPr>
          <p:cNvPr id="5" name="Title 1"/>
          <p:cNvSpPr>
            <a:spLocks noGrp="1"/>
          </p:cNvSpPr>
          <p:nvPr>
            <p:ph type="title"/>
          </p:nvPr>
        </p:nvSpPr>
        <p:spPr>
          <a:xfrm>
            <a:off x="1612707" y="438071"/>
            <a:ext cx="9720072" cy="1499616"/>
          </a:xfrm>
        </p:spPr>
        <p:txBody>
          <a:bodyPr>
            <a:normAutofit fontScale="90000"/>
          </a:bodyPr>
          <a:lstStyle/>
          <a:p>
            <a:r>
              <a:rPr lang="en-GB" b="1" dirty="0" smtClean="0">
                <a:solidFill>
                  <a:srgbClr val="FFFF00"/>
                </a:solidFill>
                <a:latin typeface="Times New Roman"/>
                <a:cs typeface="Times New Roman"/>
              </a:rPr>
              <a:t>Prescribed</a:t>
            </a:r>
            <a:r>
              <a:rPr lang="en-GB" b="1" spc="305" dirty="0" smtClean="0">
                <a:solidFill>
                  <a:srgbClr val="FFFF00"/>
                </a:solidFill>
                <a:latin typeface="Times New Roman"/>
                <a:cs typeface="Times New Roman"/>
              </a:rPr>
              <a:t> </a:t>
            </a:r>
            <a:r>
              <a:rPr lang="en-GB" b="1" dirty="0">
                <a:solidFill>
                  <a:srgbClr val="FFFF00"/>
                </a:solidFill>
                <a:latin typeface="Times New Roman"/>
                <a:cs typeface="Times New Roman"/>
              </a:rPr>
              <a:t>documents</a:t>
            </a:r>
            <a:r>
              <a:rPr lang="en-GB" b="1" spc="315" dirty="0">
                <a:solidFill>
                  <a:srgbClr val="FFFF00"/>
                </a:solidFill>
                <a:latin typeface="Times New Roman"/>
                <a:cs typeface="Times New Roman"/>
              </a:rPr>
              <a:t> </a:t>
            </a:r>
            <a:r>
              <a:rPr lang="en-GB" b="1" dirty="0" smtClean="0">
                <a:solidFill>
                  <a:srgbClr val="FFFF00"/>
                </a:solidFill>
                <a:latin typeface="Times New Roman"/>
                <a:cs typeface="Times New Roman"/>
              </a:rPr>
              <a:t>required</a:t>
            </a:r>
            <a:r>
              <a:rPr lang="en-GB" b="1" spc="305" dirty="0" smtClean="0">
                <a:solidFill>
                  <a:srgbClr val="FFFF00"/>
                </a:solidFill>
                <a:latin typeface="Times New Roman"/>
                <a:cs typeface="Times New Roman"/>
              </a:rPr>
              <a:t> </a:t>
            </a:r>
            <a:r>
              <a:rPr lang="en-GB" b="1" dirty="0">
                <a:solidFill>
                  <a:srgbClr val="FFFF00"/>
                </a:solidFill>
                <a:latin typeface="Times New Roman"/>
                <a:cs typeface="Times New Roman"/>
              </a:rPr>
              <a:t>at</a:t>
            </a:r>
            <a:r>
              <a:rPr lang="en-GB" b="1" spc="300" dirty="0">
                <a:solidFill>
                  <a:srgbClr val="FFFF00"/>
                </a:solidFill>
                <a:latin typeface="Times New Roman"/>
                <a:cs typeface="Times New Roman"/>
              </a:rPr>
              <a:t> </a:t>
            </a:r>
            <a:r>
              <a:rPr lang="en-GB" b="1" dirty="0">
                <a:solidFill>
                  <a:srgbClr val="FFFF00"/>
                </a:solidFill>
                <a:latin typeface="Times New Roman"/>
                <a:cs typeface="Times New Roman"/>
              </a:rPr>
              <a:t>the</a:t>
            </a:r>
            <a:r>
              <a:rPr lang="en-GB" b="1" spc="315" dirty="0">
                <a:solidFill>
                  <a:srgbClr val="FFFF00"/>
                </a:solidFill>
                <a:latin typeface="Times New Roman"/>
                <a:cs typeface="Times New Roman"/>
              </a:rPr>
              <a:t> </a:t>
            </a:r>
            <a:r>
              <a:rPr lang="en-GB" b="1" dirty="0">
                <a:solidFill>
                  <a:srgbClr val="FFFF00"/>
                </a:solidFill>
                <a:latin typeface="Times New Roman"/>
                <a:cs typeface="Times New Roman"/>
              </a:rPr>
              <a:t>time</a:t>
            </a:r>
            <a:r>
              <a:rPr lang="en-GB" b="1" spc="310" dirty="0">
                <a:solidFill>
                  <a:srgbClr val="FFFF00"/>
                </a:solidFill>
                <a:latin typeface="Times New Roman"/>
                <a:cs typeface="Times New Roman"/>
              </a:rPr>
              <a:t> </a:t>
            </a:r>
            <a:r>
              <a:rPr lang="en-GB" b="1" dirty="0">
                <a:solidFill>
                  <a:srgbClr val="FFFF00"/>
                </a:solidFill>
                <a:latin typeface="Times New Roman"/>
                <a:cs typeface="Times New Roman"/>
              </a:rPr>
              <a:t>of</a:t>
            </a:r>
            <a:r>
              <a:rPr lang="en-GB" b="1" spc="300" dirty="0">
                <a:solidFill>
                  <a:srgbClr val="FFFF00"/>
                </a:solidFill>
                <a:latin typeface="Times New Roman"/>
                <a:cs typeface="Times New Roman"/>
              </a:rPr>
              <a:t> </a:t>
            </a:r>
            <a:r>
              <a:rPr lang="en-GB" b="1" dirty="0">
                <a:solidFill>
                  <a:srgbClr val="FFFF00"/>
                </a:solidFill>
                <a:latin typeface="Times New Roman"/>
                <a:cs typeface="Times New Roman"/>
              </a:rPr>
              <a:t>filing</a:t>
            </a:r>
            <a:r>
              <a:rPr lang="en-GB" b="1" spc="325" dirty="0">
                <a:solidFill>
                  <a:srgbClr val="FFFF00"/>
                </a:solidFill>
                <a:latin typeface="Times New Roman"/>
                <a:cs typeface="Times New Roman"/>
              </a:rPr>
              <a:t> </a:t>
            </a:r>
            <a:r>
              <a:rPr lang="en-GB" b="1" dirty="0">
                <a:solidFill>
                  <a:srgbClr val="FFFF00"/>
                </a:solidFill>
                <a:latin typeface="Times New Roman"/>
                <a:cs typeface="Times New Roman"/>
              </a:rPr>
              <a:t>Foreign</a:t>
            </a:r>
            <a:r>
              <a:rPr lang="en-GB" b="1" spc="305" dirty="0">
                <a:solidFill>
                  <a:srgbClr val="FFFF00"/>
                </a:solidFill>
                <a:latin typeface="Times New Roman"/>
                <a:cs typeface="Times New Roman"/>
              </a:rPr>
              <a:t> </a:t>
            </a:r>
            <a:r>
              <a:rPr lang="en-GB" b="1" spc="-10" dirty="0">
                <a:solidFill>
                  <a:srgbClr val="FFFF00"/>
                </a:solidFill>
                <a:latin typeface="Times New Roman"/>
                <a:cs typeface="Times New Roman"/>
              </a:rPr>
              <a:t>Filing License</a:t>
            </a:r>
            <a:endParaRPr lang="en-IN" b="1" dirty="0">
              <a:solidFill>
                <a:srgbClr val="FFFF00"/>
              </a:solidFill>
            </a:endParaRPr>
          </a:p>
        </p:txBody>
      </p:sp>
    </p:spTree>
    <p:extLst>
      <p:ext uri="{BB962C8B-B14F-4D97-AF65-F5344CB8AC3E}">
        <p14:creationId xmlns:p14="http://schemas.microsoft.com/office/powerpoint/2010/main" val="27270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312" y="594079"/>
            <a:ext cx="8651887" cy="1077229"/>
          </a:xfrm>
        </p:spPr>
        <p:txBody>
          <a:bodyPr>
            <a:normAutofit fontScale="90000"/>
          </a:bodyPr>
          <a:lstStyle/>
          <a:p>
            <a:r>
              <a:rPr lang="en-GB" b="1" dirty="0">
                <a:solidFill>
                  <a:srgbClr val="FFFF00"/>
                </a:solidFill>
              </a:rPr>
              <a:t>Process of Patent Registration in India</a:t>
            </a:r>
            <a:endParaRPr lang="en-IN" dirty="0">
              <a:solidFill>
                <a:srgbClr val="FFFF00"/>
              </a:solidFill>
            </a:endParaRPr>
          </a:p>
        </p:txBody>
      </p:sp>
      <p:sp>
        <p:nvSpPr>
          <p:cNvPr id="3" name="Content Placeholder 2"/>
          <p:cNvSpPr>
            <a:spLocks noGrp="1"/>
          </p:cNvSpPr>
          <p:nvPr>
            <p:ph idx="1"/>
          </p:nvPr>
        </p:nvSpPr>
        <p:spPr>
          <a:xfrm>
            <a:off x="1083947" y="1933903"/>
            <a:ext cx="10246661" cy="4924097"/>
          </a:xfrm>
        </p:spPr>
        <p:txBody>
          <a:bodyPr>
            <a:normAutofit/>
          </a:bodyPr>
          <a:lstStyle/>
          <a:p>
            <a:r>
              <a:rPr lang="en-GB" b="1" dirty="0">
                <a:solidFill>
                  <a:srgbClr val="FFFF00"/>
                </a:solidFill>
              </a:rPr>
              <a:t>Step 1: Filing A Patent Application</a:t>
            </a:r>
          </a:p>
          <a:p>
            <a:pPr marL="357188" indent="0">
              <a:buNone/>
            </a:pPr>
            <a:r>
              <a:rPr lang="en-GB" dirty="0" smtClean="0">
                <a:solidFill>
                  <a:schemeClr val="bg1"/>
                </a:solidFill>
              </a:rPr>
              <a:t>Patent </a:t>
            </a:r>
            <a:r>
              <a:rPr lang="en-GB" dirty="0">
                <a:solidFill>
                  <a:schemeClr val="bg1"/>
                </a:solidFill>
              </a:rPr>
              <a:t>documents can be filed either online or at the patent office in respective jurisdictions: Kolkata, Delhi, Mumbai, and Chennai</a:t>
            </a:r>
            <a:r>
              <a:rPr lang="en-GB" dirty="0" smtClean="0">
                <a:solidFill>
                  <a:schemeClr val="bg1"/>
                </a:solidFill>
              </a:rPr>
              <a:t>.</a:t>
            </a:r>
          </a:p>
          <a:p>
            <a:pPr marL="0" indent="0">
              <a:buNone/>
            </a:pPr>
            <a:r>
              <a:rPr lang="en-GB" b="1" dirty="0" smtClean="0">
                <a:solidFill>
                  <a:srgbClr val="FFFF00"/>
                </a:solidFill>
              </a:rPr>
              <a:t>Basic </a:t>
            </a:r>
            <a:r>
              <a:rPr lang="en-GB" b="1" dirty="0">
                <a:solidFill>
                  <a:srgbClr val="FFFF00"/>
                </a:solidFill>
              </a:rPr>
              <a:t>types of applications:</a:t>
            </a:r>
            <a:endParaRPr lang="en-GB" dirty="0">
              <a:solidFill>
                <a:srgbClr val="FFFF00"/>
              </a:solidFill>
            </a:endParaRPr>
          </a:p>
          <a:p>
            <a:pPr marL="357188" indent="0">
              <a:buNone/>
            </a:pPr>
            <a:r>
              <a:rPr lang="en-GB" b="1" i="1" dirty="0" smtClean="0">
                <a:solidFill>
                  <a:srgbClr val="FFFF00"/>
                </a:solidFill>
              </a:rPr>
              <a:t>Provisional </a:t>
            </a:r>
            <a:r>
              <a:rPr lang="en-GB" b="1" i="1" dirty="0">
                <a:solidFill>
                  <a:srgbClr val="FFFF00"/>
                </a:solidFill>
              </a:rPr>
              <a:t>application</a:t>
            </a:r>
            <a:r>
              <a:rPr lang="en-GB" b="1" i="1" dirty="0">
                <a:solidFill>
                  <a:schemeClr val="bg1"/>
                </a:solidFill>
              </a:rPr>
              <a:t>:</a:t>
            </a:r>
            <a:r>
              <a:rPr lang="en-GB" b="1" dirty="0">
                <a:solidFill>
                  <a:schemeClr val="bg1"/>
                </a:solidFill>
              </a:rPr>
              <a:t> </a:t>
            </a:r>
            <a:r>
              <a:rPr lang="en-GB" dirty="0">
                <a:solidFill>
                  <a:schemeClr val="bg1"/>
                </a:solidFill>
              </a:rPr>
              <a:t>Inventors usually opt for provisional application when their idea is in the research and development stage. The specification document contains a simple description of the invention. However, the inventor should file the complete patent specification document within 12 months of submitting the</a:t>
            </a:r>
            <a:r>
              <a:rPr lang="en-GB" dirty="0"/>
              <a:t> </a:t>
            </a:r>
            <a:r>
              <a:rPr lang="en-GB" dirty="0">
                <a:hlinkClick r:id="rId2"/>
              </a:rPr>
              <a:t>provisional application</a:t>
            </a:r>
            <a:r>
              <a:rPr lang="en-GB" dirty="0"/>
              <a:t>.</a:t>
            </a:r>
          </a:p>
          <a:p>
            <a:pPr marL="357188" indent="0">
              <a:buNone/>
            </a:pPr>
            <a:r>
              <a:rPr lang="en-GB" b="1" i="1" dirty="0">
                <a:solidFill>
                  <a:srgbClr val="FFFF00"/>
                </a:solidFill>
              </a:rPr>
              <a:t>Complete application</a:t>
            </a:r>
            <a:r>
              <a:rPr lang="en-GB" b="1" i="1" dirty="0">
                <a:solidFill>
                  <a:schemeClr val="bg1"/>
                </a:solidFill>
              </a:rPr>
              <a:t>:</a:t>
            </a:r>
            <a:r>
              <a:rPr lang="en-GB" dirty="0">
                <a:solidFill>
                  <a:schemeClr val="bg1"/>
                </a:solidFill>
              </a:rPr>
              <a:t> When an inventor has the complete invention while applying for a patent, he can file a complete application. Chapter III, </a:t>
            </a:r>
            <a:r>
              <a:rPr lang="en-GB" dirty="0">
                <a:hlinkClick r:id="rId3"/>
              </a:rPr>
              <a:t>Section 10</a:t>
            </a:r>
            <a:r>
              <a:rPr lang="en-GB" dirty="0"/>
              <a:t> </a:t>
            </a:r>
            <a:r>
              <a:rPr lang="en-GB" dirty="0">
                <a:solidFill>
                  <a:schemeClr val="bg1"/>
                </a:solidFill>
              </a:rPr>
              <a:t>of the Indian Patent Act, outlines the structure of the specification document</a:t>
            </a:r>
            <a:r>
              <a:rPr lang="en-GB" dirty="0" smtClean="0">
                <a:solidFill>
                  <a:schemeClr val="bg1"/>
                </a:solidFill>
              </a:rPr>
              <a:t>.</a:t>
            </a:r>
            <a:endParaRPr lang="en-IN" dirty="0">
              <a:solidFill>
                <a:schemeClr val="bg1"/>
              </a:solidFill>
            </a:endParaRPr>
          </a:p>
        </p:txBody>
      </p:sp>
    </p:spTree>
    <p:extLst>
      <p:ext uri="{BB962C8B-B14F-4D97-AF65-F5344CB8AC3E}">
        <p14:creationId xmlns:p14="http://schemas.microsoft.com/office/powerpoint/2010/main" val="3966270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16632" y="292629"/>
            <a:ext cx="6820852" cy="3278032"/>
          </a:xfrm>
          <a:prstGeom prst="rect">
            <a:avLst/>
          </a:prstGeom>
        </p:spPr>
      </p:pic>
      <p:sp>
        <p:nvSpPr>
          <p:cNvPr id="5" name="Rectangle 4"/>
          <p:cNvSpPr/>
          <p:nvPr/>
        </p:nvSpPr>
        <p:spPr>
          <a:xfrm>
            <a:off x="1134069" y="3984368"/>
            <a:ext cx="9987818" cy="2677656"/>
          </a:xfrm>
          <a:prstGeom prst="rect">
            <a:avLst/>
          </a:prstGeom>
        </p:spPr>
        <p:txBody>
          <a:bodyPr wrap="square">
            <a:spAutoFit/>
          </a:bodyPr>
          <a:lstStyle/>
          <a:p>
            <a:r>
              <a:rPr lang="en-GB" sz="2400" b="1" dirty="0">
                <a:solidFill>
                  <a:srgbClr val="FFFF00"/>
                </a:solidFill>
                <a:latin typeface="Montserrat"/>
              </a:rPr>
              <a:t>Step 2: Publication</a:t>
            </a:r>
          </a:p>
          <a:p>
            <a:pPr marL="342900" indent="-342900">
              <a:buFont typeface="Arial" panose="020B0604020202020204" pitchFamily="34" charset="0"/>
              <a:buChar char="•"/>
            </a:pPr>
            <a:r>
              <a:rPr lang="en-GB" sz="2400" dirty="0">
                <a:solidFill>
                  <a:schemeClr val="bg1"/>
                </a:solidFill>
                <a:latin typeface="Open Sans"/>
              </a:rPr>
              <a:t>The patent office </a:t>
            </a:r>
            <a:r>
              <a:rPr lang="en-GB" sz="2400" dirty="0">
                <a:solidFill>
                  <a:srgbClr val="FFFF00"/>
                </a:solidFill>
                <a:latin typeface="Open Sans"/>
              </a:rPr>
              <a:t>publishes the application 18 months from the filing date </a:t>
            </a:r>
            <a:r>
              <a:rPr lang="en-GB" sz="2400" dirty="0">
                <a:solidFill>
                  <a:schemeClr val="bg1"/>
                </a:solidFill>
                <a:latin typeface="Open Sans"/>
              </a:rPr>
              <a:t>or priority date in the patent journal. This publication is automatic and does not require any intervention from the applicant. However, the applicant can request an</a:t>
            </a:r>
            <a:r>
              <a:rPr lang="en-GB" sz="2400" dirty="0">
                <a:latin typeface="Open Sans"/>
              </a:rPr>
              <a:t> </a:t>
            </a:r>
            <a:r>
              <a:rPr lang="en-GB" sz="2400" dirty="0">
                <a:latin typeface="Open Sans"/>
                <a:hlinkClick r:id="rId3"/>
              </a:rPr>
              <a:t>early publication</a:t>
            </a:r>
            <a:r>
              <a:rPr lang="en-GB" sz="2400" dirty="0">
                <a:latin typeface="Open Sans"/>
              </a:rPr>
              <a:t> </a:t>
            </a:r>
            <a:r>
              <a:rPr lang="en-GB" sz="2400" dirty="0">
                <a:solidFill>
                  <a:schemeClr val="bg1"/>
                </a:solidFill>
                <a:latin typeface="Open Sans"/>
              </a:rPr>
              <a:t>through Form 9. In such cases, usually, the Office publishes the patent within a month of requesting it.</a:t>
            </a:r>
            <a:endParaRPr lang="en-GB" sz="2400" b="0" i="0" dirty="0">
              <a:solidFill>
                <a:schemeClr val="bg1"/>
              </a:solidFill>
              <a:effectLst/>
              <a:latin typeface="Open Sans"/>
            </a:endParaRPr>
          </a:p>
        </p:txBody>
      </p:sp>
    </p:spTree>
    <p:extLst>
      <p:ext uri="{BB962C8B-B14F-4D97-AF65-F5344CB8AC3E}">
        <p14:creationId xmlns:p14="http://schemas.microsoft.com/office/powerpoint/2010/main" val="1548304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43378" y="1511640"/>
            <a:ext cx="10486470" cy="3139321"/>
          </a:xfrm>
          <a:prstGeom prst="rect">
            <a:avLst/>
          </a:prstGeom>
        </p:spPr>
        <p:txBody>
          <a:bodyPr wrap="square">
            <a:spAutoFit/>
          </a:bodyPr>
          <a:lstStyle/>
          <a:p>
            <a:r>
              <a:rPr lang="en-GB" sz="2200" b="1" dirty="0">
                <a:solidFill>
                  <a:schemeClr val="bg1"/>
                </a:solidFill>
                <a:latin typeface="Montserrat"/>
              </a:rPr>
              <a:t>Step 3:</a:t>
            </a:r>
            <a:r>
              <a:rPr lang="en-GB" sz="2200" b="1" dirty="0">
                <a:latin typeface="Montserrat"/>
              </a:rPr>
              <a:t> </a:t>
            </a:r>
            <a:r>
              <a:rPr lang="en-GB" sz="2200" b="1" dirty="0">
                <a:solidFill>
                  <a:srgbClr val="FFFF00"/>
                </a:solidFill>
                <a:latin typeface="Montserrat"/>
              </a:rPr>
              <a:t>Request for Examination (RFE)</a:t>
            </a:r>
          </a:p>
          <a:p>
            <a:pPr marL="342900" indent="-342900">
              <a:buFont typeface="Arial" panose="020B0604020202020204" pitchFamily="34" charset="0"/>
              <a:buChar char="•"/>
            </a:pPr>
            <a:r>
              <a:rPr lang="en-GB" sz="2200" dirty="0">
                <a:solidFill>
                  <a:srgbClr val="FFFF00"/>
                </a:solidFill>
                <a:latin typeface="Open Sans"/>
              </a:rPr>
              <a:t>After filing a patent application</a:t>
            </a:r>
            <a:r>
              <a:rPr lang="en-GB" sz="2200" dirty="0">
                <a:latin typeface="Open Sans"/>
              </a:rPr>
              <a:t>, </a:t>
            </a:r>
            <a:r>
              <a:rPr lang="en-GB" sz="2200" dirty="0">
                <a:solidFill>
                  <a:schemeClr val="bg1"/>
                </a:solidFill>
                <a:latin typeface="Open Sans"/>
              </a:rPr>
              <a:t>the applicant </a:t>
            </a:r>
            <a:r>
              <a:rPr lang="en-GB" sz="2200" dirty="0">
                <a:solidFill>
                  <a:srgbClr val="FFFF00"/>
                </a:solidFill>
                <a:latin typeface="Open Sans"/>
              </a:rPr>
              <a:t>needs to submit an examination request</a:t>
            </a:r>
            <a:r>
              <a:rPr lang="en-GB" sz="2200" dirty="0">
                <a:latin typeface="Open Sans"/>
              </a:rPr>
              <a:t>. </a:t>
            </a:r>
            <a:r>
              <a:rPr lang="en-GB" sz="2200" dirty="0">
                <a:solidFill>
                  <a:schemeClr val="bg1"/>
                </a:solidFill>
                <a:latin typeface="Open Sans"/>
              </a:rPr>
              <a:t>We can file this request through Form 18, and the controller will transfer the application to the patent examiner for further examination. Generally, the applicant should submit the </a:t>
            </a:r>
            <a:r>
              <a:rPr lang="en-GB" sz="2200" dirty="0">
                <a:solidFill>
                  <a:srgbClr val="FFFF00"/>
                </a:solidFill>
                <a:latin typeface="Open Sans"/>
              </a:rPr>
              <a:t>request for examination within 48 months of filing the application or priority date</a:t>
            </a:r>
            <a:r>
              <a:rPr lang="en-GB" sz="2200" dirty="0">
                <a:latin typeface="Open Sans"/>
              </a:rPr>
              <a:t>. </a:t>
            </a:r>
            <a:r>
              <a:rPr lang="en-GB" sz="2200" dirty="0">
                <a:solidFill>
                  <a:schemeClr val="bg1"/>
                </a:solidFill>
                <a:latin typeface="Open Sans"/>
              </a:rPr>
              <a:t>Moreover, this deadline is crucial because if we do not file a request for examination within the time limit, the Office will consider the application withdrawn.</a:t>
            </a:r>
          </a:p>
          <a:p>
            <a:pPr marL="342900" indent="-342900">
              <a:buFont typeface="Arial" panose="020B0604020202020204" pitchFamily="34" charset="0"/>
              <a:buChar char="•"/>
            </a:pPr>
            <a:r>
              <a:rPr lang="en-GB" sz="2200" dirty="0">
                <a:solidFill>
                  <a:schemeClr val="bg1"/>
                </a:solidFill>
                <a:latin typeface="Open Sans"/>
              </a:rPr>
              <a:t>And also, an</a:t>
            </a:r>
            <a:r>
              <a:rPr lang="en-GB" sz="2200" dirty="0">
                <a:latin typeface="Open Sans"/>
              </a:rPr>
              <a:t> </a:t>
            </a:r>
            <a:r>
              <a:rPr lang="en-GB" sz="2200" dirty="0">
                <a:latin typeface="Open Sans"/>
                <a:hlinkClick r:id="rId2"/>
              </a:rPr>
              <a:t>expedited examination</a:t>
            </a:r>
            <a:r>
              <a:rPr lang="en-GB" sz="2200" dirty="0">
                <a:latin typeface="Open Sans"/>
              </a:rPr>
              <a:t> </a:t>
            </a:r>
            <a:r>
              <a:rPr lang="en-GB" sz="2200" dirty="0">
                <a:solidFill>
                  <a:schemeClr val="bg1"/>
                </a:solidFill>
                <a:latin typeface="Open Sans"/>
              </a:rPr>
              <a:t>is another provision provided</a:t>
            </a:r>
            <a:r>
              <a:rPr lang="en-GB" sz="2200" dirty="0">
                <a:latin typeface="Open Sans"/>
              </a:rPr>
              <a:t>.</a:t>
            </a:r>
            <a:endParaRPr lang="en-GB" sz="2200" b="0" i="0" dirty="0">
              <a:effectLst/>
              <a:latin typeface="Open Sans"/>
            </a:endParaRPr>
          </a:p>
        </p:txBody>
      </p:sp>
    </p:spTree>
    <p:extLst>
      <p:ext uri="{BB962C8B-B14F-4D97-AF65-F5344CB8AC3E}">
        <p14:creationId xmlns:p14="http://schemas.microsoft.com/office/powerpoint/2010/main" val="3091394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4555" y="899177"/>
            <a:ext cx="10455384" cy="5670588"/>
          </a:xfrm>
        </p:spPr>
        <p:txBody>
          <a:bodyPr>
            <a:noAutofit/>
          </a:bodyPr>
          <a:lstStyle/>
          <a:p>
            <a:pPr marL="0" indent="0">
              <a:buNone/>
            </a:pPr>
            <a:r>
              <a:rPr lang="en-GB" b="1" dirty="0">
                <a:solidFill>
                  <a:schemeClr val="bg1"/>
                </a:solidFill>
              </a:rPr>
              <a:t>Step 4:Patent Examination</a:t>
            </a:r>
          </a:p>
          <a:p>
            <a:r>
              <a:rPr lang="en-GB" dirty="0">
                <a:solidFill>
                  <a:schemeClr val="bg1"/>
                </a:solidFill>
              </a:rPr>
              <a:t>The Controller will </a:t>
            </a:r>
            <a:r>
              <a:rPr lang="en-GB" dirty="0">
                <a:solidFill>
                  <a:srgbClr val="FFFF00"/>
                </a:solidFill>
              </a:rPr>
              <a:t>transfer the application to the examiner within one month of the request for examination</a:t>
            </a:r>
            <a:r>
              <a:rPr lang="en-GB" dirty="0"/>
              <a:t>. </a:t>
            </a:r>
            <a:r>
              <a:rPr lang="en-GB" dirty="0">
                <a:solidFill>
                  <a:schemeClr val="bg1"/>
                </a:solidFill>
              </a:rPr>
              <a:t>Firstly, the patent examiner will thoroughly examine the patent and ensure that the invention is </a:t>
            </a:r>
            <a:r>
              <a:rPr lang="en-GB" dirty="0">
                <a:solidFill>
                  <a:srgbClr val="FFFF00"/>
                </a:solidFill>
              </a:rPr>
              <a:t>patentable and complies with The Patent Act</a:t>
            </a:r>
            <a:r>
              <a:rPr lang="en-GB" dirty="0"/>
              <a:t>. </a:t>
            </a:r>
            <a:r>
              <a:rPr lang="en-GB" dirty="0">
                <a:solidFill>
                  <a:schemeClr val="bg1"/>
                </a:solidFill>
              </a:rPr>
              <a:t>Furthermore, the examiner will issue the First Examination Report (</a:t>
            </a:r>
            <a:r>
              <a:rPr lang="en-GB" dirty="0">
                <a:solidFill>
                  <a:schemeClr val="bg1"/>
                </a:solidFill>
                <a:hlinkClick r:id="rId2"/>
              </a:rPr>
              <a:t>FER</a:t>
            </a:r>
            <a:r>
              <a:rPr lang="en-GB" dirty="0">
                <a:solidFill>
                  <a:schemeClr val="bg1"/>
                </a:solidFill>
              </a:rPr>
              <a:t>) to the applicant or authorized agent </a:t>
            </a:r>
            <a:r>
              <a:rPr lang="en-GB" dirty="0">
                <a:solidFill>
                  <a:srgbClr val="FFFF00"/>
                </a:solidFill>
              </a:rPr>
              <a:t>within two months of receiving the file</a:t>
            </a:r>
            <a:r>
              <a:rPr lang="en-GB" dirty="0"/>
              <a:t>.</a:t>
            </a:r>
          </a:p>
          <a:p>
            <a:r>
              <a:rPr lang="en-GB" dirty="0">
                <a:solidFill>
                  <a:schemeClr val="bg1"/>
                </a:solidFill>
              </a:rPr>
              <a:t>The examiner </a:t>
            </a:r>
            <a:r>
              <a:rPr lang="en-GB" dirty="0">
                <a:solidFill>
                  <a:srgbClr val="FFFF00"/>
                </a:solidFill>
              </a:rPr>
              <a:t>may raise objections regarding the patent application </a:t>
            </a:r>
            <a:r>
              <a:rPr lang="en-GB" dirty="0">
                <a:solidFill>
                  <a:schemeClr val="bg1"/>
                </a:solidFill>
              </a:rPr>
              <a:t>in the FER report. The FER generally includes a summary of the report, a detailed technical report with a list of cited documents for novelty, inventive steps, and other formal requirements. These days the examination reports are issued by email, and where no email is available, the examination report shall be dispatched by post.</a:t>
            </a:r>
          </a:p>
          <a:p>
            <a:r>
              <a:rPr lang="en-GB" dirty="0">
                <a:solidFill>
                  <a:schemeClr val="bg1"/>
                </a:solidFill>
              </a:rPr>
              <a:t>The applicant should </a:t>
            </a:r>
            <a:r>
              <a:rPr lang="en-GB" dirty="0">
                <a:solidFill>
                  <a:srgbClr val="FFFF00"/>
                </a:solidFill>
              </a:rPr>
              <a:t>respond to these objections within six months of the report</a:t>
            </a:r>
            <a:r>
              <a:rPr lang="en-GB" dirty="0">
                <a:solidFill>
                  <a:schemeClr val="bg1"/>
                </a:solidFill>
              </a:rPr>
              <a:t>. Likewise, some guidelines for responding to a First Examination Report can be found in the article</a:t>
            </a:r>
            <a:r>
              <a:rPr lang="en-GB" dirty="0"/>
              <a:t> </a:t>
            </a:r>
            <a:r>
              <a:rPr lang="en-GB" dirty="0">
                <a:hlinkClick r:id="rId3"/>
              </a:rPr>
              <a:t>procedure to file a response</a:t>
            </a:r>
            <a:r>
              <a:rPr lang="en-GB" dirty="0"/>
              <a:t>. </a:t>
            </a:r>
            <a:r>
              <a:rPr lang="en-GB" dirty="0">
                <a:solidFill>
                  <a:schemeClr val="bg1"/>
                </a:solidFill>
              </a:rPr>
              <a:t>However, the </a:t>
            </a:r>
            <a:r>
              <a:rPr lang="en-GB" dirty="0">
                <a:solidFill>
                  <a:srgbClr val="FFFF00"/>
                </a:solidFill>
              </a:rPr>
              <a:t>applicant can also request an extension to respond to the objections for three months via Form 4</a:t>
            </a:r>
            <a:r>
              <a:rPr lang="en-GB" dirty="0"/>
              <a:t>. </a:t>
            </a:r>
            <a:r>
              <a:rPr lang="en-GB" dirty="0">
                <a:solidFill>
                  <a:schemeClr val="bg1"/>
                </a:solidFill>
              </a:rPr>
              <a:t>Meanwhile, if the applicant fails to respond within the stipulated time, the Indian Patent Office will consider the application abandoned.</a:t>
            </a:r>
          </a:p>
          <a:p>
            <a:endParaRPr lang="en-IN" dirty="0"/>
          </a:p>
        </p:txBody>
      </p:sp>
    </p:spTree>
    <p:extLst>
      <p:ext uri="{BB962C8B-B14F-4D97-AF65-F5344CB8AC3E}">
        <p14:creationId xmlns:p14="http://schemas.microsoft.com/office/powerpoint/2010/main" val="607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p:cNvSpPr>
          <p:nvPr/>
        </p:nvSpPr>
        <p:spPr>
          <a:xfrm>
            <a:off x="4894513" y="174519"/>
            <a:ext cx="3574933" cy="1024255"/>
          </a:xfrm>
          <a:prstGeom prst="rect">
            <a:avLst/>
          </a:prstGeom>
        </p:spPr>
        <p:txBody>
          <a:bodyPr vert="horz" wrap="square" lIns="0" tIns="85725" rIns="0" bIns="0" rtlCol="0" anchor="ctr">
            <a:sp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12700">
              <a:spcBef>
                <a:spcPts val="675"/>
              </a:spcBef>
            </a:pPr>
            <a:r>
              <a:rPr lang="en-GB" sz="4000" b="1" spc="-40" dirty="0" smtClean="0">
                <a:solidFill>
                  <a:srgbClr val="FFFF00"/>
                </a:solidFill>
                <a:latin typeface="Carlito"/>
                <a:cs typeface="Carlito"/>
              </a:rPr>
              <a:t>Types </a:t>
            </a:r>
            <a:r>
              <a:rPr lang="en-GB" sz="4000" b="1" spc="-5" dirty="0" smtClean="0">
                <a:solidFill>
                  <a:srgbClr val="FFFF00"/>
                </a:solidFill>
                <a:latin typeface="Carlito"/>
                <a:cs typeface="Carlito"/>
              </a:rPr>
              <a:t>of</a:t>
            </a:r>
            <a:r>
              <a:rPr lang="en-GB" sz="4000" b="1" spc="-35" dirty="0" smtClean="0">
                <a:solidFill>
                  <a:srgbClr val="FFFF00"/>
                </a:solidFill>
                <a:latin typeface="Carlito"/>
                <a:cs typeface="Carlito"/>
              </a:rPr>
              <a:t> </a:t>
            </a:r>
            <a:r>
              <a:rPr lang="en-GB" sz="4000" b="1" spc="-5" dirty="0" smtClean="0">
                <a:solidFill>
                  <a:srgbClr val="FFFF00"/>
                </a:solidFill>
                <a:latin typeface="Carlito"/>
                <a:cs typeface="Carlito"/>
              </a:rPr>
              <a:t>IPRs</a:t>
            </a:r>
            <a:endParaRPr lang="en-GB" sz="4000" b="1" dirty="0" smtClean="0">
              <a:solidFill>
                <a:srgbClr val="FFFF00"/>
              </a:solidFill>
              <a:latin typeface="Carlito"/>
              <a:cs typeface="Carlito"/>
            </a:endParaRPr>
          </a:p>
          <a:p>
            <a:pPr marL="109220">
              <a:spcBef>
                <a:spcPts val="350"/>
              </a:spcBef>
            </a:pPr>
            <a:r>
              <a:rPr lang="en-GB" sz="2400" dirty="0" smtClean="0">
                <a:solidFill>
                  <a:schemeClr val="bg1"/>
                </a:solidFill>
                <a:latin typeface="Times New Roman"/>
                <a:cs typeface="Times New Roman"/>
              </a:rPr>
              <a:t>Intellectual</a:t>
            </a:r>
            <a:r>
              <a:rPr lang="en-GB" sz="2400" spc="-90" dirty="0" smtClean="0">
                <a:solidFill>
                  <a:schemeClr val="bg1"/>
                </a:solidFill>
                <a:latin typeface="Times New Roman"/>
                <a:cs typeface="Times New Roman"/>
              </a:rPr>
              <a:t> </a:t>
            </a:r>
            <a:r>
              <a:rPr lang="en-GB" sz="2400" dirty="0" smtClean="0">
                <a:solidFill>
                  <a:schemeClr val="bg1"/>
                </a:solidFill>
                <a:latin typeface="Times New Roman"/>
                <a:cs typeface="Times New Roman"/>
              </a:rPr>
              <a:t>Property</a:t>
            </a:r>
            <a:endParaRPr lang="en-GB" sz="2400" dirty="0">
              <a:solidFill>
                <a:schemeClr val="bg1"/>
              </a:solidFill>
              <a:latin typeface="Times New Roman"/>
              <a:cs typeface="Times New Roman"/>
            </a:endParaRPr>
          </a:p>
        </p:txBody>
      </p:sp>
      <p:sp>
        <p:nvSpPr>
          <p:cNvPr id="6" name="object 3"/>
          <p:cNvSpPr txBox="1"/>
          <p:nvPr/>
        </p:nvSpPr>
        <p:spPr>
          <a:xfrm>
            <a:off x="2292961" y="1739285"/>
            <a:ext cx="2319020" cy="391160"/>
          </a:xfrm>
          <a:prstGeom prst="rect">
            <a:avLst/>
          </a:prstGeom>
        </p:spPr>
        <p:txBody>
          <a:bodyPr vert="horz" wrap="square" lIns="0" tIns="12700" rIns="0" bIns="0" rtlCol="0">
            <a:spAutoFit/>
          </a:bodyPr>
          <a:lstStyle/>
          <a:p>
            <a:pPr marL="12700" defTabSz="914400">
              <a:spcBef>
                <a:spcPts val="100"/>
              </a:spcBef>
            </a:pPr>
            <a:r>
              <a:rPr sz="2400" dirty="0">
                <a:solidFill>
                  <a:srgbClr val="FFFF00"/>
                </a:solidFill>
                <a:latin typeface="Times New Roman"/>
                <a:cs typeface="Times New Roman"/>
              </a:rPr>
              <a:t>Industrial</a:t>
            </a:r>
            <a:r>
              <a:rPr sz="2400" spc="-110" dirty="0">
                <a:solidFill>
                  <a:srgbClr val="FFFF00"/>
                </a:solidFill>
                <a:latin typeface="Times New Roman"/>
                <a:cs typeface="Times New Roman"/>
              </a:rPr>
              <a:t> </a:t>
            </a:r>
            <a:r>
              <a:rPr sz="2400" dirty="0">
                <a:solidFill>
                  <a:srgbClr val="FFFF00"/>
                </a:solidFill>
                <a:latin typeface="Times New Roman"/>
                <a:cs typeface="Times New Roman"/>
              </a:rPr>
              <a:t>Property</a:t>
            </a:r>
          </a:p>
        </p:txBody>
      </p:sp>
      <p:sp>
        <p:nvSpPr>
          <p:cNvPr id="7" name="object 4"/>
          <p:cNvSpPr txBox="1"/>
          <p:nvPr/>
        </p:nvSpPr>
        <p:spPr>
          <a:xfrm>
            <a:off x="7170651" y="1739285"/>
            <a:ext cx="3569335" cy="391160"/>
          </a:xfrm>
          <a:prstGeom prst="rect">
            <a:avLst/>
          </a:prstGeom>
        </p:spPr>
        <p:txBody>
          <a:bodyPr vert="horz" wrap="square" lIns="0" tIns="12700" rIns="0" bIns="0" rtlCol="0">
            <a:spAutoFit/>
          </a:bodyPr>
          <a:lstStyle/>
          <a:p>
            <a:pPr marL="12700" defTabSz="914400">
              <a:spcBef>
                <a:spcPts val="100"/>
              </a:spcBef>
            </a:pPr>
            <a:r>
              <a:rPr sz="2400" dirty="0">
                <a:solidFill>
                  <a:srgbClr val="FFFF00"/>
                </a:solidFill>
                <a:latin typeface="Times New Roman"/>
                <a:cs typeface="Times New Roman"/>
              </a:rPr>
              <a:t>Copyrights and related</a:t>
            </a:r>
            <a:r>
              <a:rPr sz="2400" spc="-140" dirty="0">
                <a:solidFill>
                  <a:srgbClr val="FFFF00"/>
                </a:solidFill>
                <a:latin typeface="Times New Roman"/>
                <a:cs typeface="Times New Roman"/>
              </a:rPr>
              <a:t> </a:t>
            </a:r>
            <a:r>
              <a:rPr sz="2400" dirty="0">
                <a:solidFill>
                  <a:srgbClr val="FFFF00"/>
                </a:solidFill>
                <a:latin typeface="Times New Roman"/>
                <a:cs typeface="Times New Roman"/>
              </a:rPr>
              <a:t>rights</a:t>
            </a:r>
          </a:p>
        </p:txBody>
      </p:sp>
      <p:graphicFrame>
        <p:nvGraphicFramePr>
          <p:cNvPr id="8" name="object 5"/>
          <p:cNvGraphicFramePr>
            <a:graphicFrameLocks noGrp="1"/>
          </p:cNvGraphicFramePr>
          <p:nvPr>
            <p:extLst>
              <p:ext uri="{D42A27DB-BD31-4B8C-83A1-F6EECF244321}">
                <p14:modId xmlns:p14="http://schemas.microsoft.com/office/powerpoint/2010/main" val="2547764516"/>
              </p:ext>
            </p:extLst>
          </p:nvPr>
        </p:nvGraphicFramePr>
        <p:xfrm>
          <a:off x="2273912" y="2961506"/>
          <a:ext cx="8487409" cy="517072"/>
        </p:xfrm>
        <a:graphic>
          <a:graphicData uri="http://schemas.openxmlformats.org/drawingml/2006/table">
            <a:tbl>
              <a:tblPr firstRow="1" bandRow="1"/>
              <a:tblGrid>
                <a:gridCol w="888365">
                  <a:extLst>
                    <a:ext uri="{9D8B030D-6E8A-4147-A177-3AD203B41FA5}">
                      <a16:colId xmlns:a16="http://schemas.microsoft.com/office/drawing/2014/main" val="20000"/>
                    </a:ext>
                  </a:extLst>
                </a:gridCol>
                <a:gridCol w="3009900">
                  <a:extLst>
                    <a:ext uri="{9D8B030D-6E8A-4147-A177-3AD203B41FA5}">
                      <a16:colId xmlns:a16="http://schemas.microsoft.com/office/drawing/2014/main" val="20001"/>
                    </a:ext>
                  </a:extLst>
                </a:gridCol>
                <a:gridCol w="1251585">
                  <a:extLst>
                    <a:ext uri="{9D8B030D-6E8A-4147-A177-3AD203B41FA5}">
                      <a16:colId xmlns:a16="http://schemas.microsoft.com/office/drawing/2014/main" val="20002"/>
                    </a:ext>
                  </a:extLst>
                </a:gridCol>
                <a:gridCol w="1845309">
                  <a:extLst>
                    <a:ext uri="{9D8B030D-6E8A-4147-A177-3AD203B41FA5}">
                      <a16:colId xmlns:a16="http://schemas.microsoft.com/office/drawing/2014/main" val="20003"/>
                    </a:ext>
                  </a:extLst>
                </a:gridCol>
                <a:gridCol w="1492250">
                  <a:extLst>
                    <a:ext uri="{9D8B030D-6E8A-4147-A177-3AD203B41FA5}">
                      <a16:colId xmlns:a16="http://schemas.microsoft.com/office/drawing/2014/main" val="20004"/>
                    </a:ext>
                  </a:extLst>
                </a:gridCol>
              </a:tblGrid>
              <a:tr h="2585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38735" algn="ctr">
                        <a:lnSpc>
                          <a:spcPts val="1739"/>
                        </a:lnSpc>
                      </a:pPr>
                      <a:r>
                        <a:rPr sz="1600" b="0" spc="-5" dirty="0">
                          <a:solidFill>
                            <a:srgbClr val="FFFF00"/>
                          </a:solidFill>
                          <a:latin typeface="Times New Roman"/>
                          <a:cs typeface="Times New Roman"/>
                        </a:rPr>
                        <a:t>Industrial</a:t>
                      </a:r>
                      <a:endParaRPr sz="1600" b="0" dirty="0">
                        <a:solidFill>
                          <a:srgbClr val="FFFF00"/>
                        </a:solidFill>
                        <a:latin typeface="Times New Roman"/>
                        <a:cs typeface="Times New Roman"/>
                      </a:endParaRPr>
                    </a:p>
                  </a:txBody>
                  <a:tcPr marL="0" marR="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8105">
                        <a:lnSpc>
                          <a:spcPts val="1739"/>
                        </a:lnSpc>
                      </a:pPr>
                      <a:r>
                        <a:rPr sz="1600" b="0" spc="-5" dirty="0">
                          <a:solidFill>
                            <a:srgbClr val="FFFF00"/>
                          </a:solidFill>
                          <a:latin typeface="Times New Roman"/>
                          <a:cs typeface="Times New Roman"/>
                        </a:rPr>
                        <a:t>Patents </a:t>
                      </a:r>
                      <a:r>
                        <a:rPr sz="1600" b="0" spc="-15" dirty="0">
                          <a:solidFill>
                            <a:srgbClr val="FFFF00"/>
                          </a:solidFill>
                          <a:latin typeface="Times New Roman"/>
                          <a:cs typeface="Times New Roman"/>
                        </a:rPr>
                        <a:t>Trademarks Trade</a:t>
                      </a:r>
                      <a:r>
                        <a:rPr sz="1600" b="0" spc="55" dirty="0">
                          <a:solidFill>
                            <a:srgbClr val="FFFF00"/>
                          </a:solidFill>
                          <a:latin typeface="Times New Roman"/>
                          <a:cs typeface="Times New Roman"/>
                        </a:rPr>
                        <a:t> </a:t>
                      </a:r>
                      <a:r>
                        <a:rPr sz="1600" b="0" spc="-5" dirty="0">
                          <a:solidFill>
                            <a:srgbClr val="FFFF00"/>
                          </a:solidFill>
                          <a:latin typeface="Times New Roman"/>
                          <a:cs typeface="Times New Roman"/>
                        </a:rPr>
                        <a:t>Secrets</a:t>
                      </a:r>
                      <a:endParaRPr sz="1600" b="0">
                        <a:solidFill>
                          <a:srgbClr val="FFFF00"/>
                        </a:solidFill>
                        <a:latin typeface="Times New Roman"/>
                        <a:cs typeface="Times New Roman"/>
                      </a:endParaRPr>
                    </a:p>
                  </a:txBody>
                  <a:tcPr marL="0" marR="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9375">
                        <a:lnSpc>
                          <a:spcPts val="1739"/>
                        </a:lnSpc>
                      </a:pPr>
                      <a:r>
                        <a:rPr sz="1600" b="0" spc="-5" dirty="0">
                          <a:solidFill>
                            <a:srgbClr val="FFFF00"/>
                          </a:solidFill>
                          <a:latin typeface="Times New Roman"/>
                          <a:cs typeface="Times New Roman"/>
                        </a:rPr>
                        <a:t>Geographical</a:t>
                      </a:r>
                      <a:endParaRPr sz="1600" b="0">
                        <a:solidFill>
                          <a:srgbClr val="FFFF00"/>
                        </a:solidFill>
                        <a:latin typeface="Times New Roman"/>
                        <a:cs typeface="Times New Roman"/>
                      </a:endParaRPr>
                    </a:p>
                  </a:txBody>
                  <a:tcPr marL="0" marR="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8105">
                        <a:lnSpc>
                          <a:spcPts val="1739"/>
                        </a:lnSpc>
                      </a:pPr>
                      <a:r>
                        <a:rPr sz="1600" b="0" spc="-5" dirty="0">
                          <a:solidFill>
                            <a:srgbClr val="FFFF00"/>
                          </a:solidFill>
                          <a:latin typeface="Times New Roman"/>
                          <a:cs typeface="Times New Roman"/>
                        </a:rPr>
                        <a:t>Layout Designs</a:t>
                      </a:r>
                      <a:r>
                        <a:rPr sz="1600" b="0" spc="10" dirty="0">
                          <a:solidFill>
                            <a:srgbClr val="FFFF00"/>
                          </a:solidFill>
                          <a:latin typeface="Times New Roman"/>
                          <a:cs typeface="Times New Roman"/>
                        </a:rPr>
                        <a:t> </a:t>
                      </a:r>
                      <a:r>
                        <a:rPr sz="1600" b="0" spc="-5" dirty="0">
                          <a:solidFill>
                            <a:srgbClr val="FFFF00"/>
                          </a:solidFill>
                          <a:latin typeface="Times New Roman"/>
                          <a:cs typeface="Times New Roman"/>
                        </a:rPr>
                        <a:t>of</a:t>
                      </a:r>
                      <a:endParaRPr sz="1600" b="0">
                        <a:solidFill>
                          <a:srgbClr val="FFFF00"/>
                        </a:solidFill>
                        <a:latin typeface="Times New Roman"/>
                        <a:cs typeface="Times New Roman"/>
                      </a:endParaRPr>
                    </a:p>
                  </a:txBody>
                  <a:tcPr marL="0" marR="0"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58419" algn="ctr">
                        <a:lnSpc>
                          <a:spcPts val="1739"/>
                        </a:lnSpc>
                      </a:pPr>
                      <a:r>
                        <a:rPr sz="1600" b="0" spc="-5" dirty="0">
                          <a:solidFill>
                            <a:srgbClr val="FFFF00"/>
                          </a:solidFill>
                          <a:latin typeface="Times New Roman"/>
                          <a:cs typeface="Times New Roman"/>
                        </a:rPr>
                        <a:t>Plant varieties</a:t>
                      </a:r>
                      <a:r>
                        <a:rPr sz="1600" b="0" spc="5" dirty="0">
                          <a:solidFill>
                            <a:srgbClr val="FFFF00"/>
                          </a:solidFill>
                          <a:latin typeface="Times New Roman"/>
                          <a:cs typeface="Times New Roman"/>
                        </a:rPr>
                        <a:t> </a:t>
                      </a:r>
                      <a:r>
                        <a:rPr sz="1600" b="0" spc="-5" dirty="0">
                          <a:solidFill>
                            <a:srgbClr val="FFFF00"/>
                          </a:solidFill>
                          <a:latin typeface="Times New Roman"/>
                          <a:cs typeface="Times New Roman"/>
                        </a:rPr>
                        <a:t>&amp;</a:t>
                      </a:r>
                      <a:endParaRPr sz="1600" b="0">
                        <a:solidFill>
                          <a:srgbClr val="FFFF00"/>
                        </a:solidFill>
                        <a:latin typeface="Times New Roman"/>
                        <a:cs typeface="Times New Roman"/>
                      </a:endParaRPr>
                    </a:p>
                  </a:txBody>
                  <a:tcPr marL="0" marR="0"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85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61594" algn="ctr">
                        <a:lnSpc>
                          <a:spcPts val="1845"/>
                        </a:lnSpc>
                        <a:spcBef>
                          <a:spcPts val="90"/>
                        </a:spcBef>
                      </a:pPr>
                      <a:r>
                        <a:rPr sz="1600" b="0" spc="-5" dirty="0">
                          <a:solidFill>
                            <a:srgbClr val="FFFF00"/>
                          </a:solidFill>
                          <a:latin typeface="Times New Roman"/>
                          <a:cs typeface="Times New Roman"/>
                        </a:rPr>
                        <a:t>Designs</a:t>
                      </a:r>
                      <a:endParaRPr sz="1600" b="0">
                        <a:solidFill>
                          <a:srgbClr val="FFFF00"/>
                        </a:solidFill>
                        <a:latin typeface="Times New Roman"/>
                        <a:cs typeface="Times New Roman"/>
                      </a:endParaRPr>
                    </a:p>
                  </a:txBody>
                  <a:tcPr marL="0" marR="0" marT="1143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11200">
                        <a:lnSpc>
                          <a:spcPts val="1845"/>
                        </a:lnSpc>
                        <a:spcBef>
                          <a:spcPts val="90"/>
                        </a:spcBef>
                      </a:pPr>
                      <a:r>
                        <a:rPr sz="1600" b="0" spc="-5" dirty="0">
                          <a:solidFill>
                            <a:srgbClr val="FFFF00"/>
                          </a:solidFill>
                          <a:latin typeface="Times New Roman"/>
                          <a:cs typeface="Times New Roman"/>
                        </a:rPr>
                        <a:t>Service</a:t>
                      </a:r>
                      <a:r>
                        <a:rPr sz="1600" b="0" spc="25" dirty="0">
                          <a:solidFill>
                            <a:srgbClr val="FFFF00"/>
                          </a:solidFill>
                          <a:latin typeface="Times New Roman"/>
                          <a:cs typeface="Times New Roman"/>
                        </a:rPr>
                        <a:t> </a:t>
                      </a:r>
                      <a:r>
                        <a:rPr sz="1600" b="0" spc="-10" dirty="0">
                          <a:solidFill>
                            <a:srgbClr val="FFFF00"/>
                          </a:solidFill>
                          <a:latin typeface="Times New Roman"/>
                          <a:cs typeface="Times New Roman"/>
                        </a:rPr>
                        <a:t>marks</a:t>
                      </a:r>
                      <a:endParaRPr sz="1600" b="0" dirty="0">
                        <a:solidFill>
                          <a:srgbClr val="FFFF00"/>
                        </a:solidFill>
                        <a:latin typeface="Times New Roman"/>
                        <a:cs typeface="Times New Roman"/>
                      </a:endParaRPr>
                    </a:p>
                  </a:txBody>
                  <a:tcPr marL="0" marR="0" marT="1143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30175">
                        <a:lnSpc>
                          <a:spcPts val="1845"/>
                        </a:lnSpc>
                        <a:spcBef>
                          <a:spcPts val="90"/>
                        </a:spcBef>
                      </a:pPr>
                      <a:r>
                        <a:rPr sz="1600" b="0" spc="-5" dirty="0">
                          <a:solidFill>
                            <a:srgbClr val="FFFF00"/>
                          </a:solidFill>
                          <a:latin typeface="Times New Roman"/>
                          <a:cs typeface="Times New Roman"/>
                        </a:rPr>
                        <a:t>Indications</a:t>
                      </a:r>
                      <a:endParaRPr sz="1600" b="0">
                        <a:solidFill>
                          <a:srgbClr val="FFFF00"/>
                        </a:solidFill>
                        <a:latin typeface="Times New Roman"/>
                        <a:cs typeface="Times New Roman"/>
                      </a:endParaRPr>
                    </a:p>
                  </a:txBody>
                  <a:tcPr marL="0" marR="0" marT="1143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88900">
                        <a:lnSpc>
                          <a:spcPts val="1845"/>
                        </a:lnSpc>
                        <a:spcBef>
                          <a:spcPts val="90"/>
                        </a:spcBef>
                      </a:pPr>
                      <a:r>
                        <a:rPr sz="1600" b="0" spc="-15" dirty="0">
                          <a:solidFill>
                            <a:srgbClr val="FFFF00"/>
                          </a:solidFill>
                          <a:latin typeface="Times New Roman"/>
                          <a:cs typeface="Times New Roman"/>
                        </a:rPr>
                        <a:t>Semi </a:t>
                      </a:r>
                      <a:r>
                        <a:rPr sz="1600" b="0" spc="-5" dirty="0">
                          <a:solidFill>
                            <a:srgbClr val="FFFF00"/>
                          </a:solidFill>
                          <a:latin typeface="Times New Roman"/>
                          <a:cs typeface="Times New Roman"/>
                        </a:rPr>
                        <a:t>Conductor</a:t>
                      </a:r>
                      <a:r>
                        <a:rPr sz="1600" b="0" spc="70" dirty="0">
                          <a:solidFill>
                            <a:srgbClr val="FFFF00"/>
                          </a:solidFill>
                          <a:latin typeface="Times New Roman"/>
                          <a:cs typeface="Times New Roman"/>
                        </a:rPr>
                        <a:t> </a:t>
                      </a:r>
                      <a:r>
                        <a:rPr sz="1600" b="0" spc="-5" dirty="0">
                          <a:solidFill>
                            <a:srgbClr val="FFFF00"/>
                          </a:solidFill>
                          <a:latin typeface="Times New Roman"/>
                          <a:cs typeface="Times New Roman"/>
                        </a:rPr>
                        <a:t>ICs</a:t>
                      </a:r>
                      <a:endParaRPr sz="1600" b="0">
                        <a:solidFill>
                          <a:srgbClr val="FFFF00"/>
                        </a:solidFill>
                        <a:latin typeface="Times New Roman"/>
                        <a:cs typeface="Times New Roman"/>
                      </a:endParaRPr>
                    </a:p>
                  </a:txBody>
                  <a:tcPr marL="0" marR="0" marT="1143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84455" algn="ctr">
                        <a:lnSpc>
                          <a:spcPts val="1845"/>
                        </a:lnSpc>
                        <a:spcBef>
                          <a:spcPts val="90"/>
                        </a:spcBef>
                      </a:pPr>
                      <a:r>
                        <a:rPr sz="1600" b="0" spc="-15" dirty="0">
                          <a:solidFill>
                            <a:srgbClr val="FFFF00"/>
                          </a:solidFill>
                          <a:latin typeface="Times New Roman"/>
                          <a:cs typeface="Times New Roman"/>
                        </a:rPr>
                        <a:t>Farmer’s</a:t>
                      </a:r>
                      <a:r>
                        <a:rPr sz="1600" b="0" spc="30" dirty="0">
                          <a:solidFill>
                            <a:srgbClr val="FFFF00"/>
                          </a:solidFill>
                          <a:latin typeface="Times New Roman"/>
                          <a:cs typeface="Times New Roman"/>
                        </a:rPr>
                        <a:t> </a:t>
                      </a:r>
                      <a:r>
                        <a:rPr sz="1600" b="0" spc="-5" dirty="0">
                          <a:solidFill>
                            <a:srgbClr val="FFFF00"/>
                          </a:solidFill>
                          <a:latin typeface="Times New Roman"/>
                          <a:cs typeface="Times New Roman"/>
                        </a:rPr>
                        <a:t>rights</a:t>
                      </a:r>
                      <a:endParaRPr sz="1600" b="0" dirty="0">
                        <a:solidFill>
                          <a:srgbClr val="FFFF00"/>
                        </a:solidFill>
                        <a:latin typeface="Times New Roman"/>
                        <a:cs typeface="Times New Roman"/>
                      </a:endParaRPr>
                    </a:p>
                  </a:txBody>
                  <a:tcPr marL="0" marR="0" marT="1143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9" name="object 6"/>
          <p:cNvGrpSpPr/>
          <p:nvPr/>
        </p:nvGrpSpPr>
        <p:grpSpPr>
          <a:xfrm>
            <a:off x="2307300" y="2062883"/>
            <a:ext cx="8240395" cy="864869"/>
            <a:chOff x="344538" y="1988820"/>
            <a:chExt cx="8240395" cy="864869"/>
          </a:xfrm>
        </p:grpSpPr>
        <p:sp>
          <p:nvSpPr>
            <p:cNvPr id="10" name="object 7"/>
            <p:cNvSpPr/>
            <p:nvPr/>
          </p:nvSpPr>
          <p:spPr>
            <a:xfrm>
              <a:off x="396239" y="2421636"/>
              <a:ext cx="8136890" cy="5715"/>
            </a:xfrm>
            <a:custGeom>
              <a:avLst/>
              <a:gdLst/>
              <a:ahLst/>
              <a:cxnLst/>
              <a:rect l="l" t="t" r="r" b="b"/>
              <a:pathLst>
                <a:path w="8136890" h="5714">
                  <a:moveTo>
                    <a:pt x="0" y="0"/>
                  </a:moveTo>
                  <a:lnTo>
                    <a:pt x="8136889" y="5206"/>
                  </a:lnTo>
                </a:path>
              </a:pathLst>
            </a:custGeom>
            <a:ln w="9143">
              <a:solidFill>
                <a:srgbClr val="FFFF00"/>
              </a:solidFill>
            </a:ln>
          </p:spPr>
          <p:txBody>
            <a:bodyPr wrap="square" lIns="0" tIns="0" rIns="0" bIns="0" rtlCol="0"/>
            <a:lstStyle/>
            <a:p>
              <a:pPr defTabSz="914400"/>
              <a:endParaRPr>
                <a:solidFill>
                  <a:prstClr val="black"/>
                </a:solidFill>
                <a:latin typeface="Calibri"/>
              </a:endParaRPr>
            </a:p>
          </p:txBody>
        </p:sp>
        <p:sp>
          <p:nvSpPr>
            <p:cNvPr id="11" name="object 8"/>
            <p:cNvSpPr/>
            <p:nvPr/>
          </p:nvSpPr>
          <p:spPr>
            <a:xfrm>
              <a:off x="344538" y="1988819"/>
              <a:ext cx="8240395" cy="864869"/>
            </a:xfrm>
            <a:custGeom>
              <a:avLst/>
              <a:gdLst/>
              <a:ahLst/>
              <a:cxnLst/>
              <a:rect l="l" t="t" r="r" b="b"/>
              <a:pathLst>
                <a:path w="8240395" h="864869">
                  <a:moveTo>
                    <a:pt x="103403" y="774827"/>
                  </a:moveTo>
                  <a:lnTo>
                    <a:pt x="102387" y="770890"/>
                  </a:lnTo>
                  <a:lnTo>
                    <a:pt x="96316" y="767334"/>
                  </a:lnTo>
                  <a:lnTo>
                    <a:pt x="92430" y="768350"/>
                  </a:lnTo>
                  <a:lnTo>
                    <a:pt x="58051" y="827303"/>
                  </a:lnTo>
                  <a:lnTo>
                    <a:pt x="58051" y="445008"/>
                  </a:lnTo>
                  <a:lnTo>
                    <a:pt x="45351" y="445008"/>
                  </a:lnTo>
                  <a:lnTo>
                    <a:pt x="45351" y="827303"/>
                  </a:lnTo>
                  <a:lnTo>
                    <a:pt x="10972" y="768350"/>
                  </a:lnTo>
                  <a:lnTo>
                    <a:pt x="7086" y="767334"/>
                  </a:lnTo>
                  <a:lnTo>
                    <a:pt x="1028" y="770890"/>
                  </a:lnTo>
                  <a:lnTo>
                    <a:pt x="0" y="774827"/>
                  </a:lnTo>
                  <a:lnTo>
                    <a:pt x="51701" y="863473"/>
                  </a:lnTo>
                  <a:lnTo>
                    <a:pt x="59105" y="850773"/>
                  </a:lnTo>
                  <a:lnTo>
                    <a:pt x="103403" y="774827"/>
                  </a:lnTo>
                  <a:close/>
                </a:path>
                <a:path w="8240395" h="864869">
                  <a:moveTo>
                    <a:pt x="463067" y="343408"/>
                  </a:moveTo>
                  <a:lnTo>
                    <a:pt x="462051" y="339598"/>
                  </a:lnTo>
                  <a:lnTo>
                    <a:pt x="455980" y="336042"/>
                  </a:lnTo>
                  <a:lnTo>
                    <a:pt x="452094" y="337058"/>
                  </a:lnTo>
                  <a:lnTo>
                    <a:pt x="417715" y="396011"/>
                  </a:lnTo>
                  <a:lnTo>
                    <a:pt x="411353" y="406908"/>
                  </a:lnTo>
                  <a:lnTo>
                    <a:pt x="417703" y="396011"/>
                  </a:lnTo>
                  <a:lnTo>
                    <a:pt x="417715" y="0"/>
                  </a:lnTo>
                  <a:lnTo>
                    <a:pt x="405015" y="0"/>
                  </a:lnTo>
                  <a:lnTo>
                    <a:pt x="405015" y="396011"/>
                  </a:lnTo>
                  <a:lnTo>
                    <a:pt x="370636" y="337058"/>
                  </a:lnTo>
                  <a:lnTo>
                    <a:pt x="366750" y="336042"/>
                  </a:lnTo>
                  <a:lnTo>
                    <a:pt x="360692" y="339598"/>
                  </a:lnTo>
                  <a:lnTo>
                    <a:pt x="359664" y="343408"/>
                  </a:lnTo>
                  <a:lnTo>
                    <a:pt x="411365" y="432054"/>
                  </a:lnTo>
                  <a:lnTo>
                    <a:pt x="418693" y="419481"/>
                  </a:lnTo>
                  <a:lnTo>
                    <a:pt x="463067" y="343408"/>
                  </a:lnTo>
                  <a:close/>
                </a:path>
                <a:path w="8240395" h="864869">
                  <a:moveTo>
                    <a:pt x="1110754" y="776224"/>
                  </a:moveTo>
                  <a:lnTo>
                    <a:pt x="1109738" y="772414"/>
                  </a:lnTo>
                  <a:lnTo>
                    <a:pt x="1103642" y="768858"/>
                  </a:lnTo>
                  <a:lnTo>
                    <a:pt x="1099832" y="769874"/>
                  </a:lnTo>
                  <a:lnTo>
                    <a:pt x="1065415" y="828878"/>
                  </a:lnTo>
                  <a:lnTo>
                    <a:pt x="1065415" y="432816"/>
                  </a:lnTo>
                  <a:lnTo>
                    <a:pt x="1052715" y="432816"/>
                  </a:lnTo>
                  <a:lnTo>
                    <a:pt x="1052715" y="828878"/>
                  </a:lnTo>
                  <a:lnTo>
                    <a:pt x="1018298" y="769874"/>
                  </a:lnTo>
                  <a:lnTo>
                    <a:pt x="1014488" y="768858"/>
                  </a:lnTo>
                  <a:lnTo>
                    <a:pt x="1008392" y="772414"/>
                  </a:lnTo>
                  <a:lnTo>
                    <a:pt x="1007376" y="776224"/>
                  </a:lnTo>
                  <a:lnTo>
                    <a:pt x="1059065" y="864870"/>
                  </a:lnTo>
                  <a:lnTo>
                    <a:pt x="1066393" y="852297"/>
                  </a:lnTo>
                  <a:lnTo>
                    <a:pt x="1110754" y="776224"/>
                  </a:lnTo>
                  <a:close/>
                </a:path>
                <a:path w="8240395" h="864869">
                  <a:moveTo>
                    <a:pt x="2046490" y="775081"/>
                  </a:moveTo>
                  <a:lnTo>
                    <a:pt x="2045474" y="771144"/>
                  </a:lnTo>
                  <a:lnTo>
                    <a:pt x="2039378" y="767588"/>
                  </a:lnTo>
                  <a:lnTo>
                    <a:pt x="2035568" y="768604"/>
                  </a:lnTo>
                  <a:lnTo>
                    <a:pt x="2001151" y="827608"/>
                  </a:lnTo>
                  <a:lnTo>
                    <a:pt x="2001151" y="441960"/>
                  </a:lnTo>
                  <a:lnTo>
                    <a:pt x="1988451" y="441960"/>
                  </a:lnTo>
                  <a:lnTo>
                    <a:pt x="1988451" y="827608"/>
                  </a:lnTo>
                  <a:lnTo>
                    <a:pt x="1954034" y="768604"/>
                  </a:lnTo>
                  <a:lnTo>
                    <a:pt x="1950224" y="767588"/>
                  </a:lnTo>
                  <a:lnTo>
                    <a:pt x="1944128" y="771144"/>
                  </a:lnTo>
                  <a:lnTo>
                    <a:pt x="1943112" y="775081"/>
                  </a:lnTo>
                  <a:lnTo>
                    <a:pt x="1994801" y="863727"/>
                  </a:lnTo>
                  <a:lnTo>
                    <a:pt x="2002129" y="851154"/>
                  </a:lnTo>
                  <a:lnTo>
                    <a:pt x="2046490" y="775081"/>
                  </a:lnTo>
                  <a:close/>
                </a:path>
                <a:path w="8240395" h="864869">
                  <a:moveTo>
                    <a:pt x="3127006" y="765937"/>
                  </a:moveTo>
                  <a:lnTo>
                    <a:pt x="3125990" y="762000"/>
                  </a:lnTo>
                  <a:lnTo>
                    <a:pt x="3119894" y="758444"/>
                  </a:lnTo>
                  <a:lnTo>
                    <a:pt x="3116084" y="759460"/>
                  </a:lnTo>
                  <a:lnTo>
                    <a:pt x="3081667" y="818464"/>
                  </a:lnTo>
                  <a:lnTo>
                    <a:pt x="3081667" y="432816"/>
                  </a:lnTo>
                  <a:lnTo>
                    <a:pt x="3068967" y="432816"/>
                  </a:lnTo>
                  <a:lnTo>
                    <a:pt x="3068967" y="818464"/>
                  </a:lnTo>
                  <a:lnTo>
                    <a:pt x="3034550" y="759460"/>
                  </a:lnTo>
                  <a:lnTo>
                    <a:pt x="3030740" y="758444"/>
                  </a:lnTo>
                  <a:lnTo>
                    <a:pt x="3024644" y="762000"/>
                  </a:lnTo>
                  <a:lnTo>
                    <a:pt x="3023628" y="765937"/>
                  </a:lnTo>
                  <a:lnTo>
                    <a:pt x="3075317" y="854583"/>
                  </a:lnTo>
                  <a:lnTo>
                    <a:pt x="3082645" y="842010"/>
                  </a:lnTo>
                  <a:lnTo>
                    <a:pt x="3127006" y="765937"/>
                  </a:lnTo>
                  <a:close/>
                </a:path>
                <a:path w="8240395" h="864869">
                  <a:moveTo>
                    <a:pt x="4422406" y="765937"/>
                  </a:moveTo>
                  <a:lnTo>
                    <a:pt x="4421390" y="762000"/>
                  </a:lnTo>
                  <a:lnTo>
                    <a:pt x="4415294" y="758444"/>
                  </a:lnTo>
                  <a:lnTo>
                    <a:pt x="4411484" y="759460"/>
                  </a:lnTo>
                  <a:lnTo>
                    <a:pt x="4377067" y="818464"/>
                  </a:lnTo>
                  <a:lnTo>
                    <a:pt x="4377067" y="432816"/>
                  </a:lnTo>
                  <a:lnTo>
                    <a:pt x="4364367" y="432816"/>
                  </a:lnTo>
                  <a:lnTo>
                    <a:pt x="4364367" y="818464"/>
                  </a:lnTo>
                  <a:lnTo>
                    <a:pt x="4329950" y="759460"/>
                  </a:lnTo>
                  <a:lnTo>
                    <a:pt x="4326140" y="758444"/>
                  </a:lnTo>
                  <a:lnTo>
                    <a:pt x="4320044" y="762000"/>
                  </a:lnTo>
                  <a:lnTo>
                    <a:pt x="4319028" y="765937"/>
                  </a:lnTo>
                  <a:lnTo>
                    <a:pt x="4370717" y="854583"/>
                  </a:lnTo>
                  <a:lnTo>
                    <a:pt x="4378045" y="842010"/>
                  </a:lnTo>
                  <a:lnTo>
                    <a:pt x="4422406" y="765937"/>
                  </a:lnTo>
                  <a:close/>
                </a:path>
                <a:path w="8240395" h="864869">
                  <a:moveTo>
                    <a:pt x="5790958" y="765937"/>
                  </a:moveTo>
                  <a:lnTo>
                    <a:pt x="5789942" y="762000"/>
                  </a:lnTo>
                  <a:lnTo>
                    <a:pt x="5783846" y="758444"/>
                  </a:lnTo>
                  <a:lnTo>
                    <a:pt x="5780036" y="759460"/>
                  </a:lnTo>
                  <a:lnTo>
                    <a:pt x="5745619" y="818464"/>
                  </a:lnTo>
                  <a:lnTo>
                    <a:pt x="5745619" y="432816"/>
                  </a:lnTo>
                  <a:lnTo>
                    <a:pt x="5732919" y="432816"/>
                  </a:lnTo>
                  <a:lnTo>
                    <a:pt x="5732919" y="818464"/>
                  </a:lnTo>
                  <a:lnTo>
                    <a:pt x="5698502" y="759460"/>
                  </a:lnTo>
                  <a:lnTo>
                    <a:pt x="5694692" y="758444"/>
                  </a:lnTo>
                  <a:lnTo>
                    <a:pt x="5688596" y="762000"/>
                  </a:lnTo>
                  <a:lnTo>
                    <a:pt x="5687580" y="765937"/>
                  </a:lnTo>
                  <a:lnTo>
                    <a:pt x="5739269" y="854583"/>
                  </a:lnTo>
                  <a:lnTo>
                    <a:pt x="5746597" y="842010"/>
                  </a:lnTo>
                  <a:lnTo>
                    <a:pt x="5790958" y="765937"/>
                  </a:lnTo>
                  <a:close/>
                </a:path>
                <a:path w="8240395" h="864869">
                  <a:moveTo>
                    <a:pt x="8240027" y="765937"/>
                  </a:moveTo>
                  <a:lnTo>
                    <a:pt x="8239011" y="762000"/>
                  </a:lnTo>
                  <a:lnTo>
                    <a:pt x="8232915" y="758444"/>
                  </a:lnTo>
                  <a:lnTo>
                    <a:pt x="8229105" y="759460"/>
                  </a:lnTo>
                  <a:lnTo>
                    <a:pt x="8194688" y="818464"/>
                  </a:lnTo>
                  <a:lnTo>
                    <a:pt x="8194688" y="432816"/>
                  </a:lnTo>
                  <a:lnTo>
                    <a:pt x="8181988" y="432816"/>
                  </a:lnTo>
                  <a:lnTo>
                    <a:pt x="8181988" y="818464"/>
                  </a:lnTo>
                  <a:lnTo>
                    <a:pt x="8147571" y="759460"/>
                  </a:lnTo>
                  <a:lnTo>
                    <a:pt x="8143761" y="758444"/>
                  </a:lnTo>
                  <a:lnTo>
                    <a:pt x="8137665" y="762000"/>
                  </a:lnTo>
                  <a:lnTo>
                    <a:pt x="8136649" y="765937"/>
                  </a:lnTo>
                  <a:lnTo>
                    <a:pt x="8188338" y="854583"/>
                  </a:lnTo>
                  <a:lnTo>
                    <a:pt x="8195665" y="842010"/>
                  </a:lnTo>
                  <a:lnTo>
                    <a:pt x="8240027" y="765937"/>
                  </a:lnTo>
                  <a:close/>
                </a:path>
              </a:pathLst>
            </a:custGeom>
            <a:solidFill>
              <a:srgbClr val="497DBA"/>
            </a:solidFill>
            <a:ln>
              <a:solidFill>
                <a:srgbClr val="FFFF00"/>
              </a:solidFill>
            </a:ln>
          </p:spPr>
          <p:txBody>
            <a:bodyPr wrap="square" lIns="0" tIns="0" rIns="0" bIns="0" rtlCol="0"/>
            <a:lstStyle/>
            <a:p>
              <a:pPr defTabSz="914400"/>
              <a:endParaRPr>
                <a:ln>
                  <a:solidFill>
                    <a:prstClr val="white"/>
                  </a:solidFill>
                </a:ln>
                <a:solidFill>
                  <a:prstClr val="black"/>
                </a:solidFill>
                <a:latin typeface="Calibri"/>
              </a:endParaRPr>
            </a:p>
          </p:txBody>
        </p:sp>
      </p:grpSp>
      <p:grpSp>
        <p:nvGrpSpPr>
          <p:cNvPr id="12" name="object 9"/>
          <p:cNvGrpSpPr/>
          <p:nvPr/>
        </p:nvGrpSpPr>
        <p:grpSpPr>
          <a:xfrm>
            <a:off x="2666964" y="1198774"/>
            <a:ext cx="6943725" cy="664845"/>
            <a:chOff x="704202" y="1124711"/>
            <a:chExt cx="6943725" cy="664845"/>
          </a:xfrm>
        </p:grpSpPr>
        <p:sp>
          <p:nvSpPr>
            <p:cNvPr id="13" name="object 10"/>
            <p:cNvSpPr/>
            <p:nvPr/>
          </p:nvSpPr>
          <p:spPr>
            <a:xfrm>
              <a:off x="755904" y="1484376"/>
              <a:ext cx="6859905" cy="0"/>
            </a:xfrm>
            <a:custGeom>
              <a:avLst/>
              <a:gdLst/>
              <a:ahLst/>
              <a:cxnLst/>
              <a:rect l="l" t="t" r="r" b="b"/>
              <a:pathLst>
                <a:path w="6859905">
                  <a:moveTo>
                    <a:pt x="0" y="0"/>
                  </a:moveTo>
                  <a:lnTo>
                    <a:pt x="6859905" y="0"/>
                  </a:lnTo>
                </a:path>
              </a:pathLst>
            </a:custGeom>
            <a:noFill/>
            <a:ln w="9525" cap="flat" cmpd="sng" algn="ctr">
              <a:solidFill>
                <a:srgbClr val="F09415"/>
              </a:solidFill>
              <a:prstDash val="solid"/>
            </a:ln>
            <a:effectLst/>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14" name="object 11"/>
            <p:cNvSpPr/>
            <p:nvPr/>
          </p:nvSpPr>
          <p:spPr>
            <a:xfrm>
              <a:off x="704202" y="1124711"/>
              <a:ext cx="6943725" cy="664845"/>
            </a:xfrm>
            <a:custGeom>
              <a:avLst/>
              <a:gdLst/>
              <a:ahLst/>
              <a:cxnLst/>
              <a:rect l="l" t="t" r="r" b="b"/>
              <a:pathLst>
                <a:path w="6943725" h="664844">
                  <a:moveTo>
                    <a:pt x="103403" y="559054"/>
                  </a:moveTo>
                  <a:lnTo>
                    <a:pt x="102387" y="555244"/>
                  </a:lnTo>
                  <a:lnTo>
                    <a:pt x="96316" y="551688"/>
                  </a:lnTo>
                  <a:lnTo>
                    <a:pt x="92430" y="552704"/>
                  </a:lnTo>
                  <a:lnTo>
                    <a:pt x="58051" y="611657"/>
                  </a:lnTo>
                  <a:lnTo>
                    <a:pt x="51689" y="622554"/>
                  </a:lnTo>
                  <a:lnTo>
                    <a:pt x="58039" y="611657"/>
                  </a:lnTo>
                  <a:lnTo>
                    <a:pt x="58051" y="359664"/>
                  </a:lnTo>
                  <a:lnTo>
                    <a:pt x="45351" y="359664"/>
                  </a:lnTo>
                  <a:lnTo>
                    <a:pt x="45351" y="611657"/>
                  </a:lnTo>
                  <a:lnTo>
                    <a:pt x="10972" y="552704"/>
                  </a:lnTo>
                  <a:lnTo>
                    <a:pt x="7086" y="551688"/>
                  </a:lnTo>
                  <a:lnTo>
                    <a:pt x="1028" y="555244"/>
                  </a:lnTo>
                  <a:lnTo>
                    <a:pt x="0" y="559054"/>
                  </a:lnTo>
                  <a:lnTo>
                    <a:pt x="51701" y="647700"/>
                  </a:lnTo>
                  <a:lnTo>
                    <a:pt x="59029" y="635127"/>
                  </a:lnTo>
                  <a:lnTo>
                    <a:pt x="103403" y="559054"/>
                  </a:lnTo>
                  <a:close/>
                </a:path>
                <a:path w="6943725" h="664844">
                  <a:moveTo>
                    <a:pt x="3776230" y="271399"/>
                  </a:moveTo>
                  <a:lnTo>
                    <a:pt x="3775214" y="267589"/>
                  </a:lnTo>
                  <a:lnTo>
                    <a:pt x="3769118" y="264033"/>
                  </a:lnTo>
                  <a:lnTo>
                    <a:pt x="3765308" y="265049"/>
                  </a:lnTo>
                  <a:lnTo>
                    <a:pt x="3730891" y="324053"/>
                  </a:lnTo>
                  <a:lnTo>
                    <a:pt x="3724541" y="334937"/>
                  </a:lnTo>
                  <a:lnTo>
                    <a:pt x="3719080" y="344297"/>
                  </a:lnTo>
                  <a:lnTo>
                    <a:pt x="3724529" y="334937"/>
                  </a:lnTo>
                  <a:lnTo>
                    <a:pt x="3730879" y="324053"/>
                  </a:lnTo>
                  <a:lnTo>
                    <a:pt x="3730891" y="0"/>
                  </a:lnTo>
                  <a:lnTo>
                    <a:pt x="3718191" y="0"/>
                  </a:lnTo>
                  <a:lnTo>
                    <a:pt x="3718191" y="324053"/>
                  </a:lnTo>
                  <a:lnTo>
                    <a:pt x="3683774" y="265049"/>
                  </a:lnTo>
                  <a:lnTo>
                    <a:pt x="3679964" y="264033"/>
                  </a:lnTo>
                  <a:lnTo>
                    <a:pt x="3673868" y="267589"/>
                  </a:lnTo>
                  <a:lnTo>
                    <a:pt x="3672852" y="271399"/>
                  </a:lnTo>
                  <a:lnTo>
                    <a:pt x="3724541" y="360045"/>
                  </a:lnTo>
                  <a:lnTo>
                    <a:pt x="3731869" y="347472"/>
                  </a:lnTo>
                  <a:lnTo>
                    <a:pt x="3776230" y="271399"/>
                  </a:lnTo>
                  <a:close/>
                </a:path>
                <a:path w="6943725" h="664844">
                  <a:moveTo>
                    <a:pt x="6943103" y="575818"/>
                  </a:moveTo>
                  <a:lnTo>
                    <a:pt x="6942087" y="572008"/>
                  </a:lnTo>
                  <a:lnTo>
                    <a:pt x="6935991" y="568452"/>
                  </a:lnTo>
                  <a:lnTo>
                    <a:pt x="6932181" y="569468"/>
                  </a:lnTo>
                  <a:lnTo>
                    <a:pt x="6897764" y="628472"/>
                  </a:lnTo>
                  <a:lnTo>
                    <a:pt x="6891414" y="639356"/>
                  </a:lnTo>
                  <a:lnTo>
                    <a:pt x="6885953" y="648716"/>
                  </a:lnTo>
                  <a:lnTo>
                    <a:pt x="6891401" y="639356"/>
                  </a:lnTo>
                  <a:lnTo>
                    <a:pt x="6897751" y="628472"/>
                  </a:lnTo>
                  <a:lnTo>
                    <a:pt x="6897764" y="376428"/>
                  </a:lnTo>
                  <a:lnTo>
                    <a:pt x="6885064" y="376428"/>
                  </a:lnTo>
                  <a:lnTo>
                    <a:pt x="6885064" y="628472"/>
                  </a:lnTo>
                  <a:lnTo>
                    <a:pt x="6850647" y="569468"/>
                  </a:lnTo>
                  <a:lnTo>
                    <a:pt x="6846837" y="568452"/>
                  </a:lnTo>
                  <a:lnTo>
                    <a:pt x="6840741" y="572008"/>
                  </a:lnTo>
                  <a:lnTo>
                    <a:pt x="6839725" y="575818"/>
                  </a:lnTo>
                  <a:lnTo>
                    <a:pt x="6891414" y="664464"/>
                  </a:lnTo>
                  <a:lnTo>
                    <a:pt x="6898741" y="651891"/>
                  </a:lnTo>
                  <a:lnTo>
                    <a:pt x="6943103" y="575818"/>
                  </a:lnTo>
                  <a:close/>
                </a:path>
              </a:pathLst>
            </a:custGeom>
            <a:solidFill>
              <a:srgbClr val="497DBA"/>
            </a:solidFill>
            <a:ln>
              <a:solidFill>
                <a:srgbClr val="FFFF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prstClr val="black"/>
                </a:solidFill>
                <a:effectLst/>
                <a:uLnTx/>
                <a:uFillTx/>
                <a:latin typeface="Calibri"/>
              </a:endParaRPr>
            </a:p>
          </p:txBody>
        </p:sp>
      </p:grpSp>
      <p:grpSp>
        <p:nvGrpSpPr>
          <p:cNvPr id="15" name="object 13"/>
          <p:cNvGrpSpPr/>
          <p:nvPr/>
        </p:nvGrpSpPr>
        <p:grpSpPr>
          <a:xfrm>
            <a:off x="1601573" y="3503063"/>
            <a:ext cx="4645151" cy="2951988"/>
            <a:chOff x="-361189" y="3429000"/>
            <a:chExt cx="4645151" cy="2951988"/>
          </a:xfrm>
        </p:grpSpPr>
        <p:sp>
          <p:nvSpPr>
            <p:cNvPr id="16" name="object 14"/>
            <p:cNvSpPr/>
            <p:nvPr/>
          </p:nvSpPr>
          <p:spPr>
            <a:xfrm>
              <a:off x="251459" y="3429000"/>
              <a:ext cx="1008888" cy="2951988"/>
            </a:xfrm>
            <a:prstGeom prst="rect">
              <a:avLst/>
            </a:prstGeom>
            <a:blipFill>
              <a:blip r:embed="rId2" cstate="print"/>
              <a:stretch>
                <a:fillRect/>
              </a:stretch>
            </a:blipFill>
          </p:spPr>
          <p:txBody>
            <a:bodyPr wrap="square" lIns="0" tIns="0" rIns="0" bIns="0" rtlCol="0"/>
            <a:lstStyle/>
            <a:p>
              <a:pPr defTabSz="914400"/>
              <a:endParaRPr>
                <a:solidFill>
                  <a:prstClr val="black"/>
                </a:solidFill>
                <a:latin typeface="Calibri"/>
              </a:endParaRPr>
            </a:p>
          </p:txBody>
        </p:sp>
        <p:sp>
          <p:nvSpPr>
            <p:cNvPr id="17" name="object 15"/>
            <p:cNvSpPr/>
            <p:nvPr/>
          </p:nvSpPr>
          <p:spPr>
            <a:xfrm>
              <a:off x="2196083" y="4154423"/>
              <a:ext cx="853440" cy="2154936"/>
            </a:xfrm>
            <a:prstGeom prst="rect">
              <a:avLst/>
            </a:prstGeom>
            <a:blipFill>
              <a:blip r:embed="rId3" cstate="print"/>
              <a:stretch>
                <a:fillRect/>
              </a:stretch>
            </a:blipFill>
          </p:spPr>
          <p:txBody>
            <a:bodyPr wrap="square" lIns="0" tIns="0" rIns="0" bIns="0" rtlCol="0"/>
            <a:lstStyle/>
            <a:p>
              <a:pPr defTabSz="914400"/>
              <a:endParaRPr>
                <a:solidFill>
                  <a:prstClr val="black"/>
                </a:solidFill>
                <a:latin typeface="Calibri"/>
              </a:endParaRPr>
            </a:p>
          </p:txBody>
        </p:sp>
        <p:sp>
          <p:nvSpPr>
            <p:cNvPr id="18" name="object 16"/>
            <p:cNvSpPr/>
            <p:nvPr/>
          </p:nvSpPr>
          <p:spPr>
            <a:xfrm>
              <a:off x="3060192" y="3861816"/>
              <a:ext cx="1200911" cy="1078992"/>
            </a:xfrm>
            <a:prstGeom prst="rect">
              <a:avLst/>
            </a:prstGeom>
            <a:blipFill>
              <a:blip r:embed="rId4" cstate="print"/>
              <a:stretch>
                <a:fillRect/>
              </a:stretch>
            </a:blipFill>
          </p:spPr>
          <p:txBody>
            <a:bodyPr wrap="square" lIns="0" tIns="0" rIns="0" bIns="0" rtlCol="0"/>
            <a:lstStyle/>
            <a:p>
              <a:pPr defTabSz="914400"/>
              <a:endParaRPr>
                <a:solidFill>
                  <a:prstClr val="black"/>
                </a:solidFill>
                <a:latin typeface="Calibri"/>
              </a:endParaRPr>
            </a:p>
          </p:txBody>
        </p:sp>
        <p:sp>
          <p:nvSpPr>
            <p:cNvPr id="19" name="object 17"/>
            <p:cNvSpPr/>
            <p:nvPr/>
          </p:nvSpPr>
          <p:spPr>
            <a:xfrm>
              <a:off x="3134867" y="5052060"/>
              <a:ext cx="1149095" cy="1004315"/>
            </a:xfrm>
            <a:prstGeom prst="rect">
              <a:avLst/>
            </a:prstGeom>
            <a:blipFill>
              <a:blip r:embed="rId5" cstate="print"/>
              <a:stretch>
                <a:fillRect/>
              </a:stretch>
            </a:blipFill>
          </p:spPr>
          <p:txBody>
            <a:bodyPr wrap="square" lIns="0" tIns="0" rIns="0" bIns="0" rtlCol="0"/>
            <a:lstStyle/>
            <a:p>
              <a:pPr defTabSz="914400"/>
              <a:endParaRPr>
                <a:solidFill>
                  <a:prstClr val="black"/>
                </a:solidFill>
                <a:latin typeface="Calibri"/>
              </a:endParaRPr>
            </a:p>
          </p:txBody>
        </p:sp>
        <p:sp>
          <p:nvSpPr>
            <p:cNvPr id="20" name="object 18"/>
            <p:cNvSpPr/>
            <p:nvPr/>
          </p:nvSpPr>
          <p:spPr>
            <a:xfrm rot="16200000">
              <a:off x="-1078993" y="4437886"/>
              <a:ext cx="1865376" cy="429768"/>
            </a:xfrm>
            <a:prstGeom prst="rect">
              <a:avLst/>
            </a:prstGeom>
            <a:blipFill>
              <a:blip r:embed="rId6" cstate="print"/>
              <a:stretch>
                <a:fillRect/>
              </a:stretch>
            </a:blipFill>
          </p:spPr>
          <p:txBody>
            <a:bodyPr wrap="square" lIns="0" tIns="0" rIns="0" bIns="0" rtlCol="0"/>
            <a:lstStyle/>
            <a:p>
              <a:pPr defTabSz="914400"/>
              <a:endParaRPr>
                <a:solidFill>
                  <a:prstClr val="black"/>
                </a:solidFill>
                <a:latin typeface="Calibri"/>
              </a:endParaRPr>
            </a:p>
          </p:txBody>
        </p:sp>
      </p:grpSp>
      <p:sp>
        <p:nvSpPr>
          <p:cNvPr id="21" name="object 19"/>
          <p:cNvSpPr/>
          <p:nvPr/>
        </p:nvSpPr>
        <p:spPr>
          <a:xfrm>
            <a:off x="3363064" y="4243484"/>
            <a:ext cx="651730" cy="1948170"/>
          </a:xfrm>
          <a:prstGeom prst="rect">
            <a:avLst/>
          </a:prstGeom>
          <a:blipFill>
            <a:blip r:embed="rId7" cstate="print"/>
            <a:stretch>
              <a:fillRect/>
            </a:stretch>
          </a:blipFill>
        </p:spPr>
        <p:txBody>
          <a:bodyPr wrap="square" lIns="0" tIns="0" rIns="0" bIns="0" rtlCol="0"/>
          <a:lstStyle/>
          <a:p>
            <a:pPr defTabSz="914400"/>
            <a:endParaRPr>
              <a:solidFill>
                <a:prstClr val="black"/>
              </a:solidFill>
              <a:latin typeface="Calibri"/>
            </a:endParaRPr>
          </a:p>
        </p:txBody>
      </p:sp>
      <p:sp>
        <p:nvSpPr>
          <p:cNvPr id="22" name="object 20"/>
          <p:cNvSpPr/>
          <p:nvPr/>
        </p:nvSpPr>
        <p:spPr>
          <a:xfrm>
            <a:off x="9430362" y="4702450"/>
            <a:ext cx="1280159" cy="1680972"/>
          </a:xfrm>
          <a:prstGeom prst="rect">
            <a:avLst/>
          </a:prstGeom>
          <a:blipFill>
            <a:blip r:embed="rId8" cstate="print"/>
            <a:stretch>
              <a:fillRect/>
            </a:stretch>
          </a:blipFill>
        </p:spPr>
        <p:txBody>
          <a:bodyPr wrap="square" lIns="0" tIns="0" rIns="0" bIns="0" rtlCol="0"/>
          <a:lstStyle/>
          <a:p>
            <a:pPr defTabSz="914400"/>
            <a:endParaRPr>
              <a:solidFill>
                <a:prstClr val="black"/>
              </a:solidFill>
              <a:latin typeface="Calibri"/>
            </a:endParaRPr>
          </a:p>
        </p:txBody>
      </p:sp>
      <p:sp>
        <p:nvSpPr>
          <p:cNvPr id="23" name="object 21"/>
          <p:cNvSpPr txBox="1"/>
          <p:nvPr/>
        </p:nvSpPr>
        <p:spPr>
          <a:xfrm>
            <a:off x="7555588" y="3742406"/>
            <a:ext cx="546735" cy="848994"/>
          </a:xfrm>
          <a:prstGeom prst="rect">
            <a:avLst/>
          </a:prstGeom>
        </p:spPr>
        <p:txBody>
          <a:bodyPr vert="horz" wrap="square" lIns="0" tIns="12700" rIns="0" bIns="0" rtlCol="0">
            <a:spAutoFit/>
          </a:bodyPr>
          <a:lstStyle/>
          <a:p>
            <a:pPr marL="12700" defTabSz="914400">
              <a:spcBef>
                <a:spcPts val="100"/>
              </a:spcBef>
            </a:pPr>
            <a:r>
              <a:rPr sz="5400" dirty="0">
                <a:solidFill>
                  <a:srgbClr val="003399"/>
                </a:solidFill>
                <a:latin typeface="Times New Roman"/>
                <a:cs typeface="Times New Roman"/>
              </a:rPr>
              <a:t>®</a:t>
            </a:r>
            <a:endParaRPr sz="5400">
              <a:solidFill>
                <a:prstClr val="black"/>
              </a:solidFill>
              <a:latin typeface="Times New Roman"/>
              <a:cs typeface="Times New Roman"/>
            </a:endParaRPr>
          </a:p>
        </p:txBody>
      </p:sp>
      <p:sp>
        <p:nvSpPr>
          <p:cNvPr id="24" name="object 22"/>
          <p:cNvSpPr txBox="1"/>
          <p:nvPr/>
        </p:nvSpPr>
        <p:spPr>
          <a:xfrm>
            <a:off x="9997670" y="3818987"/>
            <a:ext cx="531495" cy="848994"/>
          </a:xfrm>
          <a:prstGeom prst="rect">
            <a:avLst/>
          </a:prstGeom>
        </p:spPr>
        <p:txBody>
          <a:bodyPr vert="horz" wrap="square" lIns="0" tIns="12700" rIns="0" bIns="0" rtlCol="0">
            <a:spAutoFit/>
          </a:bodyPr>
          <a:lstStyle/>
          <a:p>
            <a:pPr marL="12700" defTabSz="914400">
              <a:spcBef>
                <a:spcPts val="100"/>
              </a:spcBef>
            </a:pPr>
            <a:r>
              <a:rPr sz="5400" dirty="0">
                <a:solidFill>
                  <a:srgbClr val="C0504D"/>
                </a:solidFill>
                <a:latin typeface="Arial"/>
                <a:cs typeface="Arial"/>
              </a:rPr>
              <a:t>©</a:t>
            </a:r>
            <a:endParaRPr sz="5400">
              <a:solidFill>
                <a:prstClr val="black"/>
              </a:solidFill>
              <a:latin typeface="Arial"/>
              <a:cs typeface="Arial"/>
            </a:endParaRPr>
          </a:p>
        </p:txBody>
      </p:sp>
      <p:sp>
        <p:nvSpPr>
          <p:cNvPr id="25" name="object 23"/>
          <p:cNvSpPr txBox="1"/>
          <p:nvPr/>
        </p:nvSpPr>
        <p:spPr>
          <a:xfrm>
            <a:off x="5537558" y="5111288"/>
            <a:ext cx="697865" cy="848360"/>
          </a:xfrm>
          <a:prstGeom prst="rect">
            <a:avLst/>
          </a:prstGeom>
        </p:spPr>
        <p:txBody>
          <a:bodyPr vert="horz" wrap="square" lIns="0" tIns="12700" rIns="0" bIns="0" rtlCol="0">
            <a:spAutoFit/>
          </a:bodyPr>
          <a:lstStyle/>
          <a:p>
            <a:pPr marL="12700" defTabSz="914400">
              <a:spcBef>
                <a:spcPts val="100"/>
              </a:spcBef>
            </a:pPr>
            <a:r>
              <a:rPr sz="5400" dirty="0">
                <a:solidFill>
                  <a:srgbClr val="C0504D"/>
                </a:solidFill>
                <a:latin typeface="Times New Roman"/>
                <a:cs typeface="Times New Roman"/>
              </a:rPr>
              <a:t>™</a:t>
            </a:r>
            <a:endParaRPr sz="5400">
              <a:solidFill>
                <a:prstClr val="black"/>
              </a:solidFill>
              <a:latin typeface="Times New Roman"/>
              <a:cs typeface="Times New Roman"/>
            </a:endParaRPr>
          </a:p>
        </p:txBody>
      </p:sp>
      <p:sp>
        <p:nvSpPr>
          <p:cNvPr id="26" name="object 24"/>
          <p:cNvSpPr/>
          <p:nvPr/>
        </p:nvSpPr>
        <p:spPr>
          <a:xfrm>
            <a:off x="6318352" y="4798462"/>
            <a:ext cx="1510284" cy="1621536"/>
          </a:xfrm>
          <a:prstGeom prst="rect">
            <a:avLst/>
          </a:prstGeom>
          <a:blipFill>
            <a:blip r:embed="rId9" cstate="print"/>
            <a:stretch>
              <a:fillRect/>
            </a:stretch>
          </a:blipFill>
        </p:spPr>
        <p:txBody>
          <a:bodyPr wrap="square" lIns="0" tIns="0" rIns="0" bIns="0" rtlCol="0"/>
          <a:lstStyle/>
          <a:p>
            <a:pPr defTabSz="914400"/>
            <a:endParaRPr>
              <a:solidFill>
                <a:prstClr val="black"/>
              </a:solidFill>
              <a:latin typeface="Calibri"/>
            </a:endParaRPr>
          </a:p>
        </p:txBody>
      </p:sp>
      <p:sp>
        <p:nvSpPr>
          <p:cNvPr id="27" name="object 25"/>
          <p:cNvSpPr/>
          <p:nvPr/>
        </p:nvSpPr>
        <p:spPr>
          <a:xfrm>
            <a:off x="6138520" y="3660033"/>
            <a:ext cx="1476756" cy="1066800"/>
          </a:xfrm>
          <a:prstGeom prst="rect">
            <a:avLst/>
          </a:prstGeom>
          <a:blipFill>
            <a:blip r:embed="rId10" cstate="print"/>
            <a:stretch>
              <a:fillRect/>
            </a:stretch>
          </a:blipFill>
        </p:spPr>
        <p:txBody>
          <a:bodyPr wrap="square" lIns="0" tIns="0" rIns="0" bIns="0" rtlCol="0"/>
          <a:lstStyle/>
          <a:p>
            <a:pPr defTabSz="914400"/>
            <a:endParaRPr>
              <a:solidFill>
                <a:prstClr val="black"/>
              </a:solidFill>
              <a:latin typeface="Calibri"/>
            </a:endParaRPr>
          </a:p>
        </p:txBody>
      </p:sp>
      <p:grpSp>
        <p:nvGrpSpPr>
          <p:cNvPr id="28" name="object 26"/>
          <p:cNvGrpSpPr/>
          <p:nvPr/>
        </p:nvGrpSpPr>
        <p:grpSpPr>
          <a:xfrm>
            <a:off x="7947508" y="3637174"/>
            <a:ext cx="1972310" cy="2889885"/>
            <a:chOff x="5984747" y="3563111"/>
            <a:chExt cx="1972310" cy="2889885"/>
          </a:xfrm>
        </p:grpSpPr>
        <p:sp>
          <p:nvSpPr>
            <p:cNvPr id="29" name="object 27"/>
            <p:cNvSpPr/>
            <p:nvPr/>
          </p:nvSpPr>
          <p:spPr>
            <a:xfrm>
              <a:off x="6193535" y="3563111"/>
              <a:ext cx="1763267" cy="1089660"/>
            </a:xfrm>
            <a:prstGeom prst="rect">
              <a:avLst/>
            </a:prstGeom>
            <a:blipFill>
              <a:blip r:embed="rId11" cstate="print"/>
              <a:stretch>
                <a:fillRect/>
              </a:stretch>
            </a:blipFill>
          </p:spPr>
          <p:txBody>
            <a:bodyPr wrap="square" lIns="0" tIns="0" rIns="0" bIns="0" rtlCol="0"/>
            <a:lstStyle/>
            <a:p>
              <a:pPr defTabSz="914400"/>
              <a:endParaRPr>
                <a:solidFill>
                  <a:prstClr val="black"/>
                </a:solidFill>
                <a:latin typeface="Calibri"/>
              </a:endParaRPr>
            </a:p>
          </p:txBody>
        </p:sp>
        <p:sp>
          <p:nvSpPr>
            <p:cNvPr id="30" name="object 28"/>
            <p:cNvSpPr/>
            <p:nvPr/>
          </p:nvSpPr>
          <p:spPr>
            <a:xfrm>
              <a:off x="5984747" y="4652772"/>
              <a:ext cx="1467611" cy="1799843"/>
            </a:xfrm>
            <a:prstGeom prst="rect">
              <a:avLst/>
            </a:prstGeom>
            <a:blipFill>
              <a:blip r:embed="rId12" cstate="print"/>
              <a:stretch>
                <a:fillRect/>
              </a:stretch>
            </a:blipFill>
          </p:spPr>
          <p:txBody>
            <a:bodyPr wrap="square" lIns="0" tIns="0" rIns="0" bIns="0" rtlCol="0"/>
            <a:lstStyle/>
            <a:p>
              <a:pPr defTabSz="914400"/>
              <a:endParaRPr>
                <a:solidFill>
                  <a:prstClr val="black"/>
                </a:solidFill>
                <a:latin typeface="Calibri"/>
              </a:endParaRPr>
            </a:p>
          </p:txBody>
        </p:sp>
      </p:grpSp>
    </p:spTree>
    <p:extLst>
      <p:ext uri="{BB962C8B-B14F-4D97-AF65-F5344CB8AC3E}">
        <p14:creationId xmlns:p14="http://schemas.microsoft.com/office/powerpoint/2010/main" val="4251529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4129" y="1078080"/>
            <a:ext cx="10276480" cy="5779919"/>
          </a:xfrm>
        </p:spPr>
        <p:txBody>
          <a:bodyPr>
            <a:noAutofit/>
          </a:bodyPr>
          <a:lstStyle/>
          <a:p>
            <a:pPr marL="0" indent="0">
              <a:buNone/>
            </a:pPr>
            <a:r>
              <a:rPr lang="en-GB" sz="2200" b="1" dirty="0">
                <a:solidFill>
                  <a:srgbClr val="FFFF00"/>
                </a:solidFill>
              </a:rPr>
              <a:t>Step 5: Examination Response</a:t>
            </a:r>
          </a:p>
          <a:p>
            <a:r>
              <a:rPr lang="en-GB" sz="2200" dirty="0">
                <a:solidFill>
                  <a:schemeClr val="bg1"/>
                </a:solidFill>
              </a:rPr>
              <a:t>Once the patent application examination is conducted, and objections are generated in the FER, the applicant is expected to respond to the objection present within six months from the date of the examination report.</a:t>
            </a:r>
          </a:p>
          <a:p>
            <a:r>
              <a:rPr lang="en-GB" sz="2200" dirty="0">
                <a:solidFill>
                  <a:schemeClr val="bg1"/>
                </a:solidFill>
              </a:rPr>
              <a:t>The FER may also contain some objections under Sec 9, 10, 57, and 59 of the Patents Act, 1970, which lists the format-related requirements of the specification, drawings, and other enclosures of the Patent Application. These need to be addressed as well.</a:t>
            </a:r>
          </a:p>
          <a:p>
            <a:r>
              <a:rPr lang="en-GB" sz="2200" dirty="0">
                <a:solidFill>
                  <a:srgbClr val="FFFF00"/>
                </a:solidFill>
              </a:rPr>
              <a:t>Incorrect, delayed, or improper response to the FER can prove detrimental to your patent application. Therefore, it is imperative to address all the objections accurately to ensure a quick patent grant.</a:t>
            </a:r>
          </a:p>
          <a:p>
            <a:r>
              <a:rPr lang="en-GB" sz="2200" dirty="0">
                <a:solidFill>
                  <a:schemeClr val="bg1"/>
                </a:solidFill>
              </a:rPr>
              <a:t>The applicant can amend the claims to overcome the objection.</a:t>
            </a:r>
          </a:p>
          <a:p>
            <a:endParaRPr lang="en-IN" sz="2200" dirty="0">
              <a:solidFill>
                <a:schemeClr val="bg1"/>
              </a:solidFill>
            </a:endParaRPr>
          </a:p>
        </p:txBody>
      </p:sp>
    </p:spTree>
    <p:extLst>
      <p:ext uri="{BB962C8B-B14F-4D97-AF65-F5344CB8AC3E}">
        <p14:creationId xmlns:p14="http://schemas.microsoft.com/office/powerpoint/2010/main" val="2618392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4494" y="620881"/>
            <a:ext cx="10296357" cy="5978702"/>
          </a:xfrm>
        </p:spPr>
        <p:txBody>
          <a:bodyPr>
            <a:normAutofit/>
          </a:bodyPr>
          <a:lstStyle/>
          <a:p>
            <a:pPr marL="0" indent="0">
              <a:buNone/>
            </a:pPr>
            <a:r>
              <a:rPr lang="en-GB" sz="2200" b="1" dirty="0">
                <a:solidFill>
                  <a:srgbClr val="FFFF00"/>
                </a:solidFill>
              </a:rPr>
              <a:t>Step 6: Grant of Patent</a:t>
            </a:r>
          </a:p>
          <a:p>
            <a:r>
              <a:rPr lang="en-GB" sz="2200" dirty="0">
                <a:solidFill>
                  <a:schemeClr val="bg1"/>
                </a:solidFill>
              </a:rPr>
              <a:t>Finally, </a:t>
            </a:r>
            <a:r>
              <a:rPr lang="en-GB" sz="2200" dirty="0">
                <a:solidFill>
                  <a:srgbClr val="FFFF00"/>
                </a:solidFill>
              </a:rPr>
              <a:t>once the patent application overcomes all the objections</a:t>
            </a:r>
            <a:r>
              <a:rPr lang="en-GB" sz="2200" dirty="0"/>
              <a:t>, </a:t>
            </a:r>
            <a:r>
              <a:rPr lang="en-GB" sz="2200" dirty="0">
                <a:solidFill>
                  <a:srgbClr val="FFFF00"/>
                </a:solidFill>
              </a:rPr>
              <a:t>the patent office grants the patent and publishes it in the patent gazette</a:t>
            </a:r>
            <a:r>
              <a:rPr lang="en-GB" sz="2200" dirty="0"/>
              <a:t>. </a:t>
            </a:r>
            <a:r>
              <a:rPr lang="en-GB" sz="2200" dirty="0">
                <a:solidFill>
                  <a:schemeClr val="bg1"/>
                </a:solidFill>
              </a:rPr>
              <a:t>The patent office issues intimation concerning the acceptance of the application.</a:t>
            </a:r>
            <a:r>
              <a:rPr lang="en-GB" sz="2200" dirty="0"/>
              <a:t> </a:t>
            </a:r>
            <a:r>
              <a:rPr lang="en-GB" sz="2200" dirty="0">
                <a:solidFill>
                  <a:srgbClr val="FFFF00"/>
                </a:solidFill>
              </a:rPr>
              <a:t>Within seven days of approval, a grant certificate is issued via email</a:t>
            </a:r>
            <a:r>
              <a:rPr lang="en-GB" sz="2200" dirty="0"/>
              <a:t>.</a:t>
            </a:r>
          </a:p>
          <a:p>
            <a:pPr marL="0" indent="0">
              <a:buNone/>
            </a:pPr>
            <a:r>
              <a:rPr lang="en-GB" sz="2200" b="1" dirty="0">
                <a:solidFill>
                  <a:srgbClr val="FFFF00"/>
                </a:solidFill>
              </a:rPr>
              <a:t>Step 7: Renewal of patent</a:t>
            </a:r>
          </a:p>
          <a:p>
            <a:r>
              <a:rPr lang="en-GB" sz="2200" dirty="0">
                <a:solidFill>
                  <a:schemeClr val="bg1"/>
                </a:solidFill>
              </a:rPr>
              <a:t>The renewal fee shall be </a:t>
            </a:r>
            <a:r>
              <a:rPr lang="en-GB" sz="2200" dirty="0">
                <a:solidFill>
                  <a:srgbClr val="FFFF00"/>
                </a:solidFill>
              </a:rPr>
              <a:t>payable at the expiration of the second year from the date of the patent or any succeeding year to keep the patent in force</a:t>
            </a:r>
            <a:r>
              <a:rPr lang="en-GB" sz="2200" dirty="0"/>
              <a:t>. </a:t>
            </a:r>
            <a:r>
              <a:rPr lang="en-GB" sz="2200" dirty="0">
                <a:solidFill>
                  <a:schemeClr val="bg1"/>
                </a:solidFill>
              </a:rPr>
              <a:t>You can find further details concerning the patent renewal and fees applicable</a:t>
            </a:r>
            <a:r>
              <a:rPr lang="en-GB" sz="2200" dirty="0"/>
              <a:t> </a:t>
            </a:r>
            <a:r>
              <a:rPr lang="en-GB" sz="2200" dirty="0">
                <a:hlinkClick r:id="rId2"/>
              </a:rPr>
              <a:t>here</a:t>
            </a:r>
            <a:r>
              <a:rPr lang="en-GB" sz="2200" dirty="0"/>
              <a:t>.</a:t>
            </a:r>
          </a:p>
          <a:p>
            <a:endParaRPr lang="en-IN" sz="2200" dirty="0"/>
          </a:p>
        </p:txBody>
      </p:sp>
    </p:spTree>
    <p:extLst>
      <p:ext uri="{BB962C8B-B14F-4D97-AF65-F5344CB8AC3E}">
        <p14:creationId xmlns:p14="http://schemas.microsoft.com/office/powerpoint/2010/main" val="1846677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5102" y="798786"/>
            <a:ext cx="9998184" cy="5830613"/>
          </a:xfrm>
        </p:spPr>
        <p:txBody>
          <a:bodyPr>
            <a:noAutofit/>
          </a:bodyPr>
          <a:lstStyle/>
          <a:p>
            <a:pPr marL="0" indent="0">
              <a:buNone/>
            </a:pPr>
            <a:r>
              <a:rPr lang="en-GB" b="1" dirty="0">
                <a:solidFill>
                  <a:srgbClr val="FFFF00"/>
                </a:solidFill>
              </a:rPr>
              <a:t>Opposition (Optional)</a:t>
            </a:r>
          </a:p>
          <a:p>
            <a:r>
              <a:rPr lang="en-GB" dirty="0">
                <a:solidFill>
                  <a:schemeClr val="bg1"/>
                </a:solidFill>
              </a:rPr>
              <a:t>As soon as the publication of the patent application and the filing of the request for examination is complete, </a:t>
            </a:r>
            <a:r>
              <a:rPr lang="en-GB" dirty="0">
                <a:solidFill>
                  <a:srgbClr val="FFFF00"/>
                </a:solidFill>
              </a:rPr>
              <a:t>any third party can file a pre-grant opposition. In comparison, only an interested party can file a post-grant opposition within 12 months of the granting of the patent</a:t>
            </a:r>
            <a:r>
              <a:rPr lang="en-GB" dirty="0"/>
              <a:t>. </a:t>
            </a:r>
            <a:r>
              <a:rPr lang="en-GB" dirty="0">
                <a:solidFill>
                  <a:schemeClr val="bg1"/>
                </a:solidFill>
              </a:rPr>
              <a:t>An interested party refers to any company in a similar field of business.</a:t>
            </a:r>
          </a:p>
          <a:p>
            <a:r>
              <a:rPr lang="en-GB" dirty="0">
                <a:solidFill>
                  <a:schemeClr val="bg1"/>
                </a:solidFill>
              </a:rPr>
              <a:t>Firstly, an Opposition Board receives the objections and evidence from the third party. It </a:t>
            </a:r>
            <a:r>
              <a:rPr lang="en-GB" dirty="0">
                <a:solidFill>
                  <a:srgbClr val="FFFF00"/>
                </a:solidFill>
              </a:rPr>
              <a:t>carefully scrutinizes the evidence from the opposition and the patent holder’s response to the opposition</a:t>
            </a:r>
            <a:r>
              <a:rPr lang="en-GB" dirty="0"/>
              <a:t>. </a:t>
            </a:r>
            <a:r>
              <a:rPr lang="en-GB" dirty="0">
                <a:solidFill>
                  <a:schemeClr val="bg1"/>
                </a:solidFill>
              </a:rPr>
              <a:t>Then, it submits its recommendation to the Controller. Usually, the patent office decides </a:t>
            </a:r>
            <a:r>
              <a:rPr lang="en-GB" dirty="0">
                <a:solidFill>
                  <a:srgbClr val="FFFF00"/>
                </a:solidFill>
              </a:rPr>
              <a:t>to maintain, amend, or revoke the patent via a hearing</a:t>
            </a:r>
            <a:r>
              <a:rPr lang="en-GB" dirty="0"/>
              <a:t>. </a:t>
            </a:r>
            <a:r>
              <a:rPr lang="en-GB" dirty="0">
                <a:solidFill>
                  <a:schemeClr val="bg1"/>
                </a:solidFill>
              </a:rPr>
              <a:t>It ensures that the patent cannot proceed with the grant unless the opposition is set aside.</a:t>
            </a:r>
          </a:p>
          <a:p>
            <a:r>
              <a:rPr lang="en-GB" dirty="0" smtClean="0">
                <a:solidFill>
                  <a:schemeClr val="bg1"/>
                </a:solidFill>
              </a:rPr>
              <a:t>There </a:t>
            </a:r>
            <a:r>
              <a:rPr lang="en-GB" dirty="0">
                <a:solidFill>
                  <a:schemeClr val="bg1"/>
                </a:solidFill>
              </a:rPr>
              <a:t>is no fee chargeable by the patent office on filing the pre-grant opposition, whereas the below-mentioned provides fee particulars for filing the post-grant opposition:</a:t>
            </a:r>
          </a:p>
          <a:p>
            <a:endParaRPr lang="en-IN" dirty="0"/>
          </a:p>
        </p:txBody>
      </p:sp>
    </p:spTree>
    <p:extLst>
      <p:ext uri="{BB962C8B-B14F-4D97-AF65-F5344CB8AC3E}">
        <p14:creationId xmlns:p14="http://schemas.microsoft.com/office/powerpoint/2010/main" val="4011374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FF00"/>
                </a:solidFill>
                <a:latin typeface="Times New Roman"/>
                <a:cs typeface="Times New Roman"/>
              </a:rPr>
              <a:t>Prescribed</a:t>
            </a:r>
            <a:r>
              <a:rPr lang="en-GB" spc="-20" dirty="0" smtClean="0">
                <a:solidFill>
                  <a:srgbClr val="FFFF00"/>
                </a:solidFill>
                <a:latin typeface="Times New Roman"/>
                <a:cs typeface="Times New Roman"/>
              </a:rPr>
              <a:t> </a:t>
            </a:r>
            <a:r>
              <a:rPr lang="en-GB" dirty="0">
                <a:solidFill>
                  <a:srgbClr val="FFFF00"/>
                </a:solidFill>
                <a:latin typeface="Times New Roman"/>
                <a:cs typeface="Times New Roman"/>
              </a:rPr>
              <a:t>fee</a:t>
            </a:r>
            <a:r>
              <a:rPr lang="en-GB" spc="-15" dirty="0">
                <a:solidFill>
                  <a:srgbClr val="FFFF00"/>
                </a:solidFill>
                <a:latin typeface="Times New Roman"/>
                <a:cs typeface="Times New Roman"/>
              </a:rPr>
              <a:t> </a:t>
            </a:r>
            <a:r>
              <a:rPr lang="en-GB" dirty="0">
                <a:solidFill>
                  <a:srgbClr val="FFFF00"/>
                </a:solidFill>
                <a:latin typeface="Times New Roman"/>
                <a:cs typeface="Times New Roman"/>
              </a:rPr>
              <a:t>for</a:t>
            </a:r>
            <a:r>
              <a:rPr lang="en-GB" spc="-45" dirty="0">
                <a:solidFill>
                  <a:srgbClr val="FFFF00"/>
                </a:solidFill>
                <a:latin typeface="Times New Roman"/>
                <a:cs typeface="Times New Roman"/>
              </a:rPr>
              <a:t> </a:t>
            </a:r>
            <a:r>
              <a:rPr lang="en-GB" dirty="0">
                <a:solidFill>
                  <a:srgbClr val="FFFF00"/>
                </a:solidFill>
                <a:latin typeface="Times New Roman"/>
                <a:cs typeface="Times New Roman"/>
              </a:rPr>
              <a:t>applying</a:t>
            </a:r>
            <a:r>
              <a:rPr lang="en-GB" spc="-45" dirty="0">
                <a:solidFill>
                  <a:srgbClr val="FFFF00"/>
                </a:solidFill>
                <a:latin typeface="Times New Roman"/>
                <a:cs typeface="Times New Roman"/>
              </a:rPr>
              <a:t> </a:t>
            </a:r>
            <a:r>
              <a:rPr lang="en-GB" dirty="0">
                <a:solidFill>
                  <a:srgbClr val="FFFF00"/>
                </a:solidFill>
                <a:latin typeface="Times New Roman"/>
                <a:cs typeface="Times New Roman"/>
              </a:rPr>
              <a:t>FFL</a:t>
            </a:r>
            <a:endParaRPr lang="en-IN" dirty="0">
              <a:solidFill>
                <a:srgbClr val="FFFF00"/>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26461244"/>
              </p:ext>
            </p:extLst>
          </p:nvPr>
        </p:nvGraphicFramePr>
        <p:xfrm>
          <a:off x="1222512" y="2843696"/>
          <a:ext cx="10008705" cy="3048635"/>
        </p:xfrm>
        <a:graphic>
          <a:graphicData uri="http://schemas.openxmlformats.org/drawingml/2006/table">
            <a:tbl>
              <a:tblPr firstRow="1" bandRow="1">
                <a:tableStyleId>{7E9639D4-E3E2-4D34-9284-5A2195B3D0D7}</a:tableStyleId>
              </a:tblPr>
              <a:tblGrid>
                <a:gridCol w="1622087">
                  <a:extLst>
                    <a:ext uri="{9D8B030D-6E8A-4147-A177-3AD203B41FA5}">
                      <a16:colId xmlns:a16="http://schemas.microsoft.com/office/drawing/2014/main" val="2185925304"/>
                    </a:ext>
                  </a:extLst>
                </a:gridCol>
                <a:gridCol w="1399488">
                  <a:extLst>
                    <a:ext uri="{9D8B030D-6E8A-4147-A177-3AD203B41FA5}">
                      <a16:colId xmlns:a16="http://schemas.microsoft.com/office/drawing/2014/main" val="3994747803"/>
                    </a:ext>
                  </a:extLst>
                </a:gridCol>
                <a:gridCol w="1394335">
                  <a:extLst>
                    <a:ext uri="{9D8B030D-6E8A-4147-A177-3AD203B41FA5}">
                      <a16:colId xmlns:a16="http://schemas.microsoft.com/office/drawing/2014/main" val="4011216794"/>
                    </a:ext>
                  </a:extLst>
                </a:gridCol>
                <a:gridCol w="1399488">
                  <a:extLst>
                    <a:ext uri="{9D8B030D-6E8A-4147-A177-3AD203B41FA5}">
                      <a16:colId xmlns:a16="http://schemas.microsoft.com/office/drawing/2014/main" val="891574968"/>
                    </a:ext>
                  </a:extLst>
                </a:gridCol>
                <a:gridCol w="1399488">
                  <a:extLst>
                    <a:ext uri="{9D8B030D-6E8A-4147-A177-3AD203B41FA5}">
                      <a16:colId xmlns:a16="http://schemas.microsoft.com/office/drawing/2014/main" val="3223492350"/>
                    </a:ext>
                  </a:extLst>
                </a:gridCol>
                <a:gridCol w="1394333">
                  <a:extLst>
                    <a:ext uri="{9D8B030D-6E8A-4147-A177-3AD203B41FA5}">
                      <a16:colId xmlns:a16="http://schemas.microsoft.com/office/drawing/2014/main" val="2831001179"/>
                    </a:ext>
                  </a:extLst>
                </a:gridCol>
                <a:gridCol w="1399486">
                  <a:extLst>
                    <a:ext uri="{9D8B030D-6E8A-4147-A177-3AD203B41FA5}">
                      <a16:colId xmlns:a16="http://schemas.microsoft.com/office/drawing/2014/main" val="3062031290"/>
                    </a:ext>
                  </a:extLst>
                </a:gridCol>
              </a:tblGrid>
              <a:tr h="286572">
                <a:tc rowSpan="3">
                  <a:txBody>
                    <a:bodyPr/>
                    <a:lstStyle/>
                    <a:p>
                      <a:pPr marL="69850" marR="83820">
                        <a:lnSpc>
                          <a:spcPct val="100000"/>
                        </a:lnSpc>
                        <a:spcBef>
                          <a:spcPts val="5"/>
                        </a:spcBef>
                      </a:pPr>
                      <a:r>
                        <a:rPr sz="2000" spc="-10" dirty="0"/>
                        <a:t>Patent Application </a:t>
                      </a:r>
                      <a:r>
                        <a:rPr sz="2000" spc="-25" dirty="0"/>
                        <a:t>for </a:t>
                      </a:r>
                      <a:r>
                        <a:rPr sz="2000" spc="-10" dirty="0"/>
                        <a:t>permission</a:t>
                      </a:r>
                      <a:endParaRPr sz="2000" dirty="0"/>
                    </a:p>
                    <a:p>
                      <a:pPr marL="69850" marR="126364">
                        <a:lnSpc>
                          <a:spcPct val="100000"/>
                        </a:lnSpc>
                        <a:spcBef>
                          <a:spcPts val="20"/>
                        </a:spcBef>
                      </a:pPr>
                      <a:r>
                        <a:rPr sz="2000" spc="-25" dirty="0"/>
                        <a:t>for </a:t>
                      </a:r>
                      <a:r>
                        <a:rPr sz="2000" spc="-10" dirty="0"/>
                        <a:t>performing patent application</a:t>
                      </a:r>
                      <a:endParaRPr sz="2000" dirty="0"/>
                    </a:p>
                    <a:p>
                      <a:pPr marL="69850" marR="410845">
                        <a:lnSpc>
                          <a:spcPct val="100000"/>
                        </a:lnSpc>
                        <a:spcBef>
                          <a:spcPts val="15"/>
                        </a:spcBef>
                      </a:pPr>
                      <a:r>
                        <a:rPr sz="2000" spc="-10" dirty="0"/>
                        <a:t>outside India</a:t>
                      </a:r>
                      <a:endParaRPr sz="2000" dirty="0">
                        <a:latin typeface="Times New Roman"/>
                        <a:cs typeface="Times New Roman"/>
                      </a:endParaRPr>
                    </a:p>
                  </a:txBody>
                  <a:tcPr marL="0" marR="0" marT="635" marB="0"/>
                </a:tc>
                <a:tc gridSpan="3">
                  <a:txBody>
                    <a:bodyPr/>
                    <a:lstStyle/>
                    <a:p>
                      <a:pPr marL="66675">
                        <a:lnSpc>
                          <a:spcPct val="100000"/>
                        </a:lnSpc>
                      </a:pPr>
                      <a:r>
                        <a:rPr sz="2000" spc="-10" dirty="0"/>
                        <a:t>E-filing</a:t>
                      </a:r>
                      <a:endParaRPr sz="2000" dirty="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pPr marL="66675">
                        <a:lnSpc>
                          <a:spcPct val="100000"/>
                        </a:lnSpc>
                      </a:pPr>
                      <a:r>
                        <a:rPr sz="2000" dirty="0"/>
                        <a:t>Physical</a:t>
                      </a:r>
                      <a:r>
                        <a:rPr sz="2000" spc="-70" dirty="0"/>
                        <a:t> </a:t>
                      </a:r>
                      <a:r>
                        <a:rPr sz="2000" spc="-10" dirty="0"/>
                        <a:t>filing</a:t>
                      </a:r>
                      <a:endParaRPr sz="20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2494218766"/>
                  </a:ext>
                </a:extLst>
              </a:tr>
              <a:tr h="954045">
                <a:tc vMerge="1">
                  <a:txBody>
                    <a:bodyPr/>
                    <a:lstStyle/>
                    <a:p>
                      <a:endParaRPr/>
                    </a:p>
                  </a:txBody>
                  <a:tcPr marL="0" marR="0" marT="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marR="245110">
                        <a:lnSpc>
                          <a:spcPct val="100000"/>
                        </a:lnSpc>
                        <a:spcBef>
                          <a:spcPts val="30"/>
                        </a:spcBef>
                      </a:pPr>
                      <a:r>
                        <a:rPr sz="2000" spc="-10" dirty="0">
                          <a:solidFill>
                            <a:schemeClr val="bg1"/>
                          </a:solidFill>
                        </a:rPr>
                        <a:t>Normal person</a:t>
                      </a:r>
                      <a:endParaRPr sz="2000" dirty="0">
                        <a:solidFill>
                          <a:schemeClr val="bg1"/>
                        </a:solidFill>
                        <a:latin typeface="Times New Roman"/>
                        <a:cs typeface="Times New Roman"/>
                      </a:endParaRPr>
                    </a:p>
                  </a:txBody>
                  <a:tcPr marL="0" marR="0" marT="3810" marB="0"/>
                </a:tc>
                <a:tc>
                  <a:txBody>
                    <a:bodyPr/>
                    <a:lstStyle/>
                    <a:p>
                      <a:pPr marL="66675" marR="369570">
                        <a:lnSpc>
                          <a:spcPct val="100000"/>
                        </a:lnSpc>
                        <a:spcBef>
                          <a:spcPts val="30"/>
                        </a:spcBef>
                      </a:pPr>
                      <a:r>
                        <a:rPr sz="2000" spc="-10" dirty="0">
                          <a:solidFill>
                            <a:schemeClr val="bg1"/>
                          </a:solidFill>
                        </a:rPr>
                        <a:t>Small entity</a:t>
                      </a:r>
                      <a:endParaRPr sz="2000" dirty="0">
                        <a:solidFill>
                          <a:schemeClr val="bg1"/>
                        </a:solidFill>
                        <a:latin typeface="Times New Roman"/>
                        <a:cs typeface="Times New Roman"/>
                      </a:endParaRPr>
                    </a:p>
                  </a:txBody>
                  <a:tcPr marL="0" marR="0" marT="3810" marB="0"/>
                </a:tc>
                <a:tc>
                  <a:txBody>
                    <a:bodyPr/>
                    <a:lstStyle/>
                    <a:p>
                      <a:pPr marL="69850" marR="358775">
                        <a:lnSpc>
                          <a:spcPct val="100000"/>
                        </a:lnSpc>
                        <a:spcBef>
                          <a:spcPts val="5"/>
                        </a:spcBef>
                      </a:pPr>
                      <a:r>
                        <a:rPr sz="2000" spc="-10" dirty="0">
                          <a:solidFill>
                            <a:schemeClr val="bg1"/>
                          </a:solidFill>
                        </a:rPr>
                        <a:t>Other </a:t>
                      </a:r>
                      <a:r>
                        <a:rPr sz="2000" dirty="0">
                          <a:solidFill>
                            <a:schemeClr val="bg1"/>
                          </a:solidFill>
                        </a:rPr>
                        <a:t>than</a:t>
                      </a:r>
                      <a:r>
                        <a:rPr sz="2000" spc="-55" dirty="0">
                          <a:solidFill>
                            <a:schemeClr val="bg1"/>
                          </a:solidFill>
                        </a:rPr>
                        <a:t> </a:t>
                      </a:r>
                      <a:r>
                        <a:rPr sz="2000" spc="-50" dirty="0">
                          <a:solidFill>
                            <a:schemeClr val="bg1"/>
                          </a:solidFill>
                        </a:rPr>
                        <a:t>a</a:t>
                      </a:r>
                      <a:endParaRPr sz="2000" dirty="0">
                        <a:solidFill>
                          <a:schemeClr val="bg1"/>
                        </a:solidFill>
                      </a:endParaRPr>
                    </a:p>
                    <a:p>
                      <a:pPr marL="69850" marR="379095">
                        <a:lnSpc>
                          <a:spcPct val="100000"/>
                        </a:lnSpc>
                        <a:spcBef>
                          <a:spcPts val="20"/>
                        </a:spcBef>
                      </a:pPr>
                      <a:r>
                        <a:rPr sz="2000" spc="-10" dirty="0">
                          <a:solidFill>
                            <a:schemeClr val="bg1"/>
                          </a:solidFill>
                        </a:rPr>
                        <a:t>small entity</a:t>
                      </a:r>
                      <a:endParaRPr sz="2000" dirty="0">
                        <a:solidFill>
                          <a:schemeClr val="bg1"/>
                        </a:solidFill>
                        <a:latin typeface="Times New Roman"/>
                        <a:cs typeface="Times New Roman"/>
                      </a:endParaRPr>
                    </a:p>
                  </a:txBody>
                  <a:tcPr marL="0" marR="0" marT="635" marB="0"/>
                </a:tc>
                <a:tc>
                  <a:txBody>
                    <a:bodyPr/>
                    <a:lstStyle/>
                    <a:p>
                      <a:pPr marL="66675" marR="245110">
                        <a:lnSpc>
                          <a:spcPct val="100000"/>
                        </a:lnSpc>
                        <a:spcBef>
                          <a:spcPts val="30"/>
                        </a:spcBef>
                      </a:pPr>
                      <a:r>
                        <a:rPr sz="2000" spc="-10" dirty="0">
                          <a:solidFill>
                            <a:schemeClr val="bg1"/>
                          </a:solidFill>
                        </a:rPr>
                        <a:t>Normal person</a:t>
                      </a:r>
                      <a:endParaRPr sz="2000" dirty="0">
                        <a:solidFill>
                          <a:schemeClr val="bg1"/>
                        </a:solidFill>
                        <a:latin typeface="Times New Roman"/>
                        <a:cs typeface="Times New Roman"/>
                      </a:endParaRPr>
                    </a:p>
                  </a:txBody>
                  <a:tcPr marL="0" marR="0" marT="3810" marB="0"/>
                </a:tc>
                <a:tc>
                  <a:txBody>
                    <a:bodyPr/>
                    <a:lstStyle/>
                    <a:p>
                      <a:pPr marL="66675" marR="369570">
                        <a:lnSpc>
                          <a:spcPct val="100000"/>
                        </a:lnSpc>
                        <a:spcBef>
                          <a:spcPts val="30"/>
                        </a:spcBef>
                      </a:pPr>
                      <a:r>
                        <a:rPr sz="2000" spc="-10" dirty="0">
                          <a:solidFill>
                            <a:schemeClr val="bg1"/>
                          </a:solidFill>
                        </a:rPr>
                        <a:t>Small entity</a:t>
                      </a:r>
                      <a:endParaRPr sz="2000">
                        <a:solidFill>
                          <a:schemeClr val="bg1"/>
                        </a:solidFill>
                        <a:latin typeface="Times New Roman"/>
                        <a:cs typeface="Times New Roman"/>
                      </a:endParaRPr>
                    </a:p>
                  </a:txBody>
                  <a:tcPr marL="0" marR="0" marT="3810" marB="0"/>
                </a:tc>
                <a:tc>
                  <a:txBody>
                    <a:bodyPr/>
                    <a:lstStyle/>
                    <a:p>
                      <a:pPr marL="69850" marR="358775">
                        <a:lnSpc>
                          <a:spcPct val="100000"/>
                        </a:lnSpc>
                        <a:spcBef>
                          <a:spcPts val="5"/>
                        </a:spcBef>
                      </a:pPr>
                      <a:r>
                        <a:rPr sz="2000" spc="-10" dirty="0">
                          <a:solidFill>
                            <a:schemeClr val="bg1"/>
                          </a:solidFill>
                        </a:rPr>
                        <a:t>Other </a:t>
                      </a:r>
                      <a:r>
                        <a:rPr sz="2000" dirty="0">
                          <a:solidFill>
                            <a:schemeClr val="bg1"/>
                          </a:solidFill>
                        </a:rPr>
                        <a:t>than</a:t>
                      </a:r>
                      <a:r>
                        <a:rPr sz="2000" spc="-55" dirty="0">
                          <a:solidFill>
                            <a:schemeClr val="bg1"/>
                          </a:solidFill>
                        </a:rPr>
                        <a:t> </a:t>
                      </a:r>
                      <a:r>
                        <a:rPr sz="2000" spc="-50" dirty="0">
                          <a:solidFill>
                            <a:schemeClr val="bg1"/>
                          </a:solidFill>
                        </a:rPr>
                        <a:t>a</a:t>
                      </a:r>
                      <a:endParaRPr sz="2000">
                        <a:solidFill>
                          <a:schemeClr val="bg1"/>
                        </a:solidFill>
                      </a:endParaRPr>
                    </a:p>
                    <a:p>
                      <a:pPr marL="69850" marR="379095">
                        <a:lnSpc>
                          <a:spcPct val="100000"/>
                        </a:lnSpc>
                        <a:spcBef>
                          <a:spcPts val="20"/>
                        </a:spcBef>
                      </a:pPr>
                      <a:r>
                        <a:rPr sz="2000" spc="-10" dirty="0">
                          <a:solidFill>
                            <a:schemeClr val="bg1"/>
                          </a:solidFill>
                        </a:rPr>
                        <a:t>small entity</a:t>
                      </a:r>
                      <a:endParaRPr sz="2000">
                        <a:solidFill>
                          <a:schemeClr val="bg1"/>
                        </a:solidFill>
                        <a:latin typeface="Times New Roman"/>
                        <a:cs typeface="Times New Roman"/>
                      </a:endParaRPr>
                    </a:p>
                  </a:txBody>
                  <a:tcPr marL="0" marR="0" marT="635" marB="0"/>
                </a:tc>
                <a:extLst>
                  <a:ext uri="{0D108BD9-81ED-4DB2-BD59-A6C34878D82A}">
                    <a16:rowId xmlns:a16="http://schemas.microsoft.com/office/drawing/2014/main" val="3484607925"/>
                  </a:ext>
                </a:extLst>
              </a:tr>
              <a:tr h="765983">
                <a:tc vMerge="1">
                  <a:txBody>
                    <a:bodyPr/>
                    <a:lstStyle/>
                    <a:p>
                      <a:endParaRPr/>
                    </a:p>
                  </a:txBody>
                  <a:tcPr marL="0" marR="0" marT="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6675">
                        <a:lnSpc>
                          <a:spcPct val="100000"/>
                        </a:lnSpc>
                      </a:pPr>
                      <a:r>
                        <a:rPr sz="2000" spc="-10" dirty="0">
                          <a:solidFill>
                            <a:schemeClr val="bg1"/>
                          </a:solidFill>
                        </a:rPr>
                        <a:t>Rs.1600</a:t>
                      </a:r>
                      <a:endParaRPr sz="2000" dirty="0">
                        <a:solidFill>
                          <a:schemeClr val="bg1"/>
                        </a:solidFill>
                        <a:latin typeface="Times New Roman"/>
                        <a:cs typeface="Times New Roman"/>
                      </a:endParaRPr>
                    </a:p>
                  </a:txBody>
                  <a:tcPr marL="0" marR="0" marT="0" marB="0"/>
                </a:tc>
                <a:tc>
                  <a:txBody>
                    <a:bodyPr/>
                    <a:lstStyle/>
                    <a:p>
                      <a:pPr marL="66675">
                        <a:lnSpc>
                          <a:spcPct val="100000"/>
                        </a:lnSpc>
                      </a:pPr>
                      <a:r>
                        <a:rPr sz="2000" spc="-10" dirty="0">
                          <a:solidFill>
                            <a:schemeClr val="bg1"/>
                          </a:solidFill>
                        </a:rPr>
                        <a:t>Rs.4000</a:t>
                      </a:r>
                      <a:endParaRPr sz="2000" dirty="0">
                        <a:solidFill>
                          <a:schemeClr val="bg1"/>
                        </a:solidFill>
                        <a:latin typeface="Times New Roman"/>
                        <a:cs typeface="Times New Roman"/>
                      </a:endParaRPr>
                    </a:p>
                  </a:txBody>
                  <a:tcPr marL="0" marR="0" marT="0" marB="0"/>
                </a:tc>
                <a:tc>
                  <a:txBody>
                    <a:bodyPr/>
                    <a:lstStyle/>
                    <a:p>
                      <a:pPr marL="69850">
                        <a:lnSpc>
                          <a:spcPct val="100000"/>
                        </a:lnSpc>
                      </a:pPr>
                      <a:r>
                        <a:rPr sz="2000" spc="-10" dirty="0">
                          <a:solidFill>
                            <a:schemeClr val="bg1"/>
                          </a:solidFill>
                        </a:rPr>
                        <a:t>Rs.8000</a:t>
                      </a:r>
                      <a:endParaRPr sz="2000" dirty="0">
                        <a:solidFill>
                          <a:schemeClr val="bg1"/>
                        </a:solidFill>
                        <a:latin typeface="Times New Roman"/>
                        <a:cs typeface="Times New Roman"/>
                      </a:endParaRPr>
                    </a:p>
                  </a:txBody>
                  <a:tcPr marL="0" marR="0" marT="0" marB="0"/>
                </a:tc>
                <a:tc>
                  <a:txBody>
                    <a:bodyPr/>
                    <a:lstStyle/>
                    <a:p>
                      <a:pPr marL="66675">
                        <a:lnSpc>
                          <a:spcPct val="100000"/>
                        </a:lnSpc>
                      </a:pPr>
                      <a:r>
                        <a:rPr sz="2000" spc="-10" dirty="0">
                          <a:solidFill>
                            <a:schemeClr val="bg1"/>
                          </a:solidFill>
                        </a:rPr>
                        <a:t>Rs.1760</a:t>
                      </a:r>
                      <a:endParaRPr sz="2000" dirty="0">
                        <a:solidFill>
                          <a:schemeClr val="bg1"/>
                        </a:solidFill>
                        <a:latin typeface="Times New Roman"/>
                        <a:cs typeface="Times New Roman"/>
                      </a:endParaRPr>
                    </a:p>
                  </a:txBody>
                  <a:tcPr marL="0" marR="0" marT="0" marB="0"/>
                </a:tc>
                <a:tc>
                  <a:txBody>
                    <a:bodyPr/>
                    <a:lstStyle/>
                    <a:p>
                      <a:pPr marL="66675">
                        <a:lnSpc>
                          <a:spcPct val="100000"/>
                        </a:lnSpc>
                      </a:pPr>
                      <a:r>
                        <a:rPr sz="2000" spc="-10" dirty="0">
                          <a:solidFill>
                            <a:schemeClr val="bg1"/>
                          </a:solidFill>
                        </a:rPr>
                        <a:t>Rs.4400</a:t>
                      </a:r>
                      <a:endParaRPr sz="2000" dirty="0">
                        <a:solidFill>
                          <a:schemeClr val="bg1"/>
                        </a:solidFill>
                        <a:latin typeface="Times New Roman"/>
                        <a:cs typeface="Times New Roman"/>
                      </a:endParaRPr>
                    </a:p>
                  </a:txBody>
                  <a:tcPr marL="0" marR="0" marT="0" marB="0"/>
                </a:tc>
                <a:tc>
                  <a:txBody>
                    <a:bodyPr/>
                    <a:lstStyle/>
                    <a:p>
                      <a:pPr marL="69850">
                        <a:lnSpc>
                          <a:spcPct val="100000"/>
                        </a:lnSpc>
                      </a:pPr>
                      <a:r>
                        <a:rPr sz="2000" spc="-10" dirty="0">
                          <a:solidFill>
                            <a:schemeClr val="bg1"/>
                          </a:solidFill>
                        </a:rPr>
                        <a:t>Rs.8800</a:t>
                      </a:r>
                      <a:endParaRPr sz="2000" dirty="0">
                        <a:solidFill>
                          <a:schemeClr val="bg1"/>
                        </a:solidFill>
                        <a:latin typeface="Times New Roman"/>
                        <a:cs typeface="Times New Roman"/>
                      </a:endParaRPr>
                    </a:p>
                  </a:txBody>
                  <a:tcPr marL="0" marR="0" marT="0" marB="0"/>
                </a:tc>
                <a:extLst>
                  <a:ext uri="{0D108BD9-81ED-4DB2-BD59-A6C34878D82A}">
                    <a16:rowId xmlns:a16="http://schemas.microsoft.com/office/drawing/2014/main" val="1702103378"/>
                  </a:ext>
                </a:extLst>
              </a:tr>
            </a:tbl>
          </a:graphicData>
        </a:graphic>
      </p:graphicFrame>
    </p:spTree>
    <p:extLst>
      <p:ext uri="{BB962C8B-B14F-4D97-AF65-F5344CB8AC3E}">
        <p14:creationId xmlns:p14="http://schemas.microsoft.com/office/powerpoint/2010/main" val="48576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rgbClr val="FFFF00"/>
                </a:solidFill>
              </a:rPr>
              <a:t>Who can file a Patent Application?</a:t>
            </a:r>
            <a:endParaRPr lang="en-IN" dirty="0">
              <a:solidFill>
                <a:srgbClr val="FFFF00"/>
              </a:solidFill>
            </a:endParaRPr>
          </a:p>
        </p:txBody>
      </p:sp>
      <p:sp>
        <p:nvSpPr>
          <p:cNvPr id="3" name="Content Placeholder 2"/>
          <p:cNvSpPr>
            <a:spLocks noGrp="1"/>
          </p:cNvSpPr>
          <p:nvPr>
            <p:ph idx="1"/>
          </p:nvPr>
        </p:nvSpPr>
        <p:spPr>
          <a:xfrm>
            <a:off x="1441755" y="1783760"/>
            <a:ext cx="9451532" cy="4706492"/>
          </a:xfrm>
        </p:spPr>
        <p:txBody>
          <a:bodyPr>
            <a:noAutofit/>
          </a:bodyPr>
          <a:lstStyle/>
          <a:p>
            <a:r>
              <a:rPr lang="en-GB" sz="2800" dirty="0" smtClean="0">
                <a:solidFill>
                  <a:schemeClr val="bg1"/>
                </a:solidFill>
              </a:rPr>
              <a:t>By </a:t>
            </a:r>
            <a:r>
              <a:rPr lang="en-GB" sz="2800" dirty="0">
                <a:solidFill>
                  <a:schemeClr val="bg1"/>
                </a:solidFill>
              </a:rPr>
              <a:t>any person claiming to be the true and first inventor(s</a:t>
            </a:r>
            <a:r>
              <a:rPr lang="en-GB" sz="2800" dirty="0" smtClean="0">
                <a:solidFill>
                  <a:schemeClr val="bg1"/>
                </a:solidFill>
              </a:rPr>
              <a:t>)</a:t>
            </a:r>
          </a:p>
          <a:p>
            <a:r>
              <a:rPr lang="en-GB" sz="2800" dirty="0" smtClean="0">
                <a:solidFill>
                  <a:schemeClr val="bg1"/>
                </a:solidFill>
              </a:rPr>
              <a:t>By </a:t>
            </a:r>
            <a:r>
              <a:rPr lang="en-GB" sz="2800" dirty="0">
                <a:solidFill>
                  <a:schemeClr val="bg1"/>
                </a:solidFill>
              </a:rPr>
              <a:t>any person being the assignees of a person claiming to be the true and first inventor(s)[proof of assignment has to be submitted with the application] </a:t>
            </a:r>
            <a:endParaRPr lang="en-GB" sz="2800" dirty="0" smtClean="0">
              <a:solidFill>
                <a:schemeClr val="bg1"/>
              </a:solidFill>
            </a:endParaRPr>
          </a:p>
          <a:p>
            <a:r>
              <a:rPr lang="en-GB" sz="2800" dirty="0" smtClean="0">
                <a:solidFill>
                  <a:schemeClr val="bg1"/>
                </a:solidFill>
              </a:rPr>
              <a:t>By </a:t>
            </a:r>
            <a:r>
              <a:rPr lang="en-GB" sz="2800" dirty="0">
                <a:solidFill>
                  <a:schemeClr val="bg1"/>
                </a:solidFill>
              </a:rPr>
              <a:t>the legal representative of any deceased person or assignee</a:t>
            </a:r>
            <a:endParaRPr lang="en-IN" sz="2800" dirty="0">
              <a:solidFill>
                <a:schemeClr val="bg1"/>
              </a:solidFill>
            </a:endParaRPr>
          </a:p>
        </p:txBody>
      </p:sp>
    </p:spTree>
    <p:extLst>
      <p:ext uri="{BB962C8B-B14F-4D97-AF65-F5344CB8AC3E}">
        <p14:creationId xmlns:p14="http://schemas.microsoft.com/office/powerpoint/2010/main" val="2427889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2782" y="370734"/>
            <a:ext cx="7958331" cy="1077229"/>
          </a:xfrm>
        </p:spPr>
        <p:txBody>
          <a:bodyPr/>
          <a:lstStyle/>
          <a:p>
            <a:r>
              <a:rPr lang="en-GB" dirty="0" smtClean="0">
                <a:solidFill>
                  <a:srgbClr val="FFFF00"/>
                </a:solidFill>
              </a:rPr>
              <a:t>Patent File Application Process</a:t>
            </a:r>
            <a:endParaRPr lang="en-IN" dirty="0">
              <a:solidFill>
                <a:srgbClr val="FFFF00"/>
              </a:solidFill>
            </a:endParaRPr>
          </a:p>
        </p:txBody>
      </p:sp>
      <p:pic>
        <p:nvPicPr>
          <p:cNvPr id="4" name="Picture 3"/>
          <p:cNvPicPr>
            <a:picLocks noChangeAspect="1"/>
          </p:cNvPicPr>
          <p:nvPr/>
        </p:nvPicPr>
        <p:blipFill>
          <a:blip r:embed="rId2">
            <a:duotone>
              <a:prstClr val="black"/>
              <a:schemeClr val="accent6">
                <a:tint val="45000"/>
                <a:satMod val="400000"/>
              </a:schemeClr>
            </a:duotone>
          </a:blip>
          <a:stretch>
            <a:fillRect/>
          </a:stretch>
        </p:blipFill>
        <p:spPr>
          <a:xfrm>
            <a:off x="2753137" y="1339074"/>
            <a:ext cx="7096539" cy="5315299"/>
          </a:xfrm>
          <a:prstGeom prst="rect">
            <a:avLst/>
          </a:prstGeom>
        </p:spPr>
      </p:pic>
    </p:spTree>
    <p:extLst>
      <p:ext uri="{BB962C8B-B14F-4D97-AF65-F5344CB8AC3E}">
        <p14:creationId xmlns:p14="http://schemas.microsoft.com/office/powerpoint/2010/main" val="2996748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586" y="132195"/>
            <a:ext cx="11648660" cy="1077229"/>
          </a:xfrm>
        </p:spPr>
        <p:txBody>
          <a:bodyPr>
            <a:normAutofit fontScale="90000"/>
          </a:bodyPr>
          <a:lstStyle/>
          <a:p>
            <a:r>
              <a:rPr lang="en-IN" b="1" dirty="0">
                <a:solidFill>
                  <a:srgbClr val="FFFF00"/>
                </a:solidFill>
              </a:rPr>
              <a:t>Rights and Obligations of the Patentee</a:t>
            </a:r>
            <a:r>
              <a:rPr lang="en-IN" dirty="0">
                <a:solidFill>
                  <a:srgbClr val="FFFF00"/>
                </a:solidFill>
              </a:rPr>
              <a:t/>
            </a:r>
            <a:br>
              <a:rPr lang="en-IN" dirty="0">
                <a:solidFill>
                  <a:srgbClr val="FFFF00"/>
                </a:solidFill>
              </a:rPr>
            </a:br>
            <a:endParaRPr lang="en-IN" dirty="0">
              <a:solidFill>
                <a:srgbClr val="FFFF00"/>
              </a:solidFill>
            </a:endParaRPr>
          </a:p>
        </p:txBody>
      </p:sp>
      <p:sp>
        <p:nvSpPr>
          <p:cNvPr id="3" name="Content Placeholder 2"/>
          <p:cNvSpPr>
            <a:spLocks noGrp="1"/>
          </p:cNvSpPr>
          <p:nvPr>
            <p:ph idx="1"/>
          </p:nvPr>
        </p:nvSpPr>
        <p:spPr>
          <a:xfrm>
            <a:off x="914981" y="874643"/>
            <a:ext cx="10375871" cy="6062869"/>
          </a:xfrm>
        </p:spPr>
        <p:txBody>
          <a:bodyPr>
            <a:normAutofit fontScale="85000" lnSpcReduction="20000"/>
          </a:bodyPr>
          <a:lstStyle/>
          <a:p>
            <a:pPr marL="0" indent="0">
              <a:buNone/>
            </a:pPr>
            <a:r>
              <a:rPr lang="en-IN" sz="3400" b="1" dirty="0">
                <a:solidFill>
                  <a:srgbClr val="FFFF00"/>
                </a:solidFill>
              </a:rPr>
              <a:t>Rights of Patentee</a:t>
            </a:r>
            <a:endParaRPr lang="en-IN" sz="3400" dirty="0">
              <a:solidFill>
                <a:srgbClr val="FFFF00"/>
              </a:solidFill>
            </a:endParaRPr>
          </a:p>
          <a:p>
            <a:pPr lvl="0"/>
            <a:r>
              <a:rPr lang="en-IN" sz="2900" b="1" dirty="0" smtClean="0">
                <a:solidFill>
                  <a:srgbClr val="FFFF00"/>
                </a:solidFill>
              </a:rPr>
              <a:t>Right to Exploit Patent:</a:t>
            </a:r>
            <a:r>
              <a:rPr lang="en-IN" sz="2900" dirty="0" smtClean="0"/>
              <a:t> </a:t>
            </a:r>
            <a:r>
              <a:rPr lang="en-IN" sz="2900" dirty="0" smtClean="0">
                <a:solidFill>
                  <a:schemeClr val="bg1"/>
                </a:solidFill>
              </a:rPr>
              <a:t>In India, the patentee is granted the </a:t>
            </a:r>
            <a:r>
              <a:rPr lang="en-IN" sz="2900" dirty="0" smtClean="0">
                <a:solidFill>
                  <a:srgbClr val="FFFF00"/>
                </a:solidFill>
              </a:rPr>
              <a:t>right to use, market and distribute the protected goods or exercise </a:t>
            </a:r>
            <a:r>
              <a:rPr lang="en-IN" sz="2900" dirty="0" smtClean="0">
                <a:solidFill>
                  <a:schemeClr val="bg1"/>
                </a:solidFill>
              </a:rPr>
              <a:t>the method if the patent is for a person. The right given can be provided either by the patentee himself or by his agent or licensees. Patentee can only exercise the rights during the term of the patent.</a:t>
            </a:r>
          </a:p>
          <a:p>
            <a:pPr lvl="0"/>
            <a:r>
              <a:rPr lang="en-IN" sz="2900" b="1" dirty="0" smtClean="0">
                <a:solidFill>
                  <a:srgbClr val="FFFF00"/>
                </a:solidFill>
              </a:rPr>
              <a:t>Right to Grant License:</a:t>
            </a:r>
            <a:r>
              <a:rPr lang="en-IN" sz="2900" dirty="0" smtClean="0">
                <a:solidFill>
                  <a:srgbClr val="FFFF00"/>
                </a:solidFill>
              </a:rPr>
              <a:t> </a:t>
            </a:r>
            <a:r>
              <a:rPr lang="en-IN" sz="2900" dirty="0" smtClean="0">
                <a:solidFill>
                  <a:schemeClr val="bg1"/>
                </a:solidFill>
              </a:rPr>
              <a:t>Patentee has a </a:t>
            </a:r>
            <a:r>
              <a:rPr lang="en-IN" sz="2900" dirty="0" smtClean="0">
                <a:solidFill>
                  <a:srgbClr val="FFFF00"/>
                </a:solidFill>
              </a:rPr>
              <a:t>discretion to grant license to third parties for the purpose of distributing and producing the protected goods</a:t>
            </a:r>
            <a:r>
              <a:rPr lang="en-IN" sz="2900" dirty="0" smtClean="0">
                <a:solidFill>
                  <a:schemeClr val="bg1"/>
                </a:solidFill>
              </a:rPr>
              <a:t>. For a license to be legitimate and valid, it must be in written form and lodged with the Patent authority.</a:t>
            </a:r>
          </a:p>
          <a:p>
            <a:pPr lvl="0"/>
            <a:r>
              <a:rPr lang="en-IN" sz="2900" b="1" dirty="0" smtClean="0">
                <a:solidFill>
                  <a:srgbClr val="FFFF00"/>
                </a:solidFill>
              </a:rPr>
              <a:t>Right to Surrender:</a:t>
            </a:r>
            <a:r>
              <a:rPr lang="en-IN" sz="2900" dirty="0" smtClean="0">
                <a:solidFill>
                  <a:srgbClr val="FFFF00"/>
                </a:solidFill>
              </a:rPr>
              <a:t> </a:t>
            </a:r>
            <a:r>
              <a:rPr lang="en-IN" sz="2900" dirty="0" smtClean="0">
                <a:solidFill>
                  <a:schemeClr val="bg1"/>
                </a:solidFill>
              </a:rPr>
              <a:t>Patentee has the </a:t>
            </a:r>
            <a:r>
              <a:rPr lang="en-IN" sz="2900" dirty="0" smtClean="0">
                <a:solidFill>
                  <a:srgbClr val="FFFF00"/>
                </a:solidFill>
              </a:rPr>
              <a:t>power to abandon the patent after appropriately asking for authorisation from the controllers. The controller transfers ownership only after evaluating the claims of the parties. </a:t>
            </a:r>
            <a:r>
              <a:rPr lang="en-IN" sz="2900" dirty="0" smtClean="0">
                <a:solidFill>
                  <a:schemeClr val="bg1"/>
                </a:solidFill>
              </a:rPr>
              <a:t>The application for surrender is also mentioned in the Official Gazette to enable interested persons to oppose.</a:t>
            </a:r>
          </a:p>
          <a:p>
            <a:pPr lvl="0"/>
            <a:r>
              <a:rPr lang="en-IN" sz="2900" b="1" dirty="0" smtClean="0">
                <a:solidFill>
                  <a:srgbClr val="FFFF00"/>
                </a:solidFill>
              </a:rPr>
              <a:t>Right to Sue for Infringement:</a:t>
            </a:r>
            <a:r>
              <a:rPr lang="en-IN" sz="2900" b="1" dirty="0" smtClean="0"/>
              <a:t> </a:t>
            </a:r>
            <a:r>
              <a:rPr lang="en-IN" sz="2900" b="1" dirty="0" smtClean="0">
                <a:solidFill>
                  <a:schemeClr val="bg1"/>
                </a:solidFill>
              </a:rPr>
              <a:t>Patent Infringement</a:t>
            </a:r>
            <a:r>
              <a:rPr lang="en-IN" sz="2900" dirty="0" smtClean="0">
                <a:solidFill>
                  <a:schemeClr val="bg1"/>
                </a:solidFill>
              </a:rPr>
              <a:t> refers to </a:t>
            </a:r>
            <a:r>
              <a:rPr lang="en-IN" sz="2900" dirty="0" smtClean="0">
                <a:solidFill>
                  <a:srgbClr val="FFFF00"/>
                </a:solidFill>
              </a:rPr>
              <a:t>any breach of a patent holder's rights. Hence, patentee has a right to institute proceedings for infringement of the patent and if the defendant is found guilty of infringement, the court may order compensation </a:t>
            </a:r>
            <a:r>
              <a:rPr lang="en-IN" sz="2900" dirty="0" smtClean="0">
                <a:solidFill>
                  <a:schemeClr val="bg1"/>
                </a:solidFill>
              </a:rPr>
              <a:t>or a long term order.</a:t>
            </a:r>
            <a:endParaRPr lang="en-IN" dirty="0">
              <a:solidFill>
                <a:schemeClr val="bg1"/>
              </a:solidFill>
            </a:endParaRPr>
          </a:p>
        </p:txBody>
      </p:sp>
    </p:spTree>
    <p:extLst>
      <p:ext uri="{BB962C8B-B14F-4D97-AF65-F5344CB8AC3E}">
        <p14:creationId xmlns:p14="http://schemas.microsoft.com/office/powerpoint/2010/main" val="3441484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4129" y="123924"/>
            <a:ext cx="10196966" cy="6386206"/>
          </a:xfrm>
        </p:spPr>
        <p:txBody>
          <a:bodyPr>
            <a:normAutofit/>
          </a:bodyPr>
          <a:lstStyle/>
          <a:p>
            <a:pPr marL="0" indent="0">
              <a:buNone/>
            </a:pPr>
            <a:r>
              <a:rPr lang="en-IN" sz="2800" b="1" dirty="0">
                <a:solidFill>
                  <a:srgbClr val="FFFF00"/>
                </a:solidFill>
              </a:rPr>
              <a:t>Obligations of Patentee</a:t>
            </a:r>
          </a:p>
          <a:p>
            <a:pPr lvl="0"/>
            <a:r>
              <a:rPr lang="en-IN" sz="2600" b="1" dirty="0">
                <a:solidFill>
                  <a:srgbClr val="FFFF00"/>
                </a:solidFill>
              </a:rPr>
              <a:t>Government use of Patents</a:t>
            </a:r>
            <a:r>
              <a:rPr lang="en-IN" b="1" dirty="0">
                <a:solidFill>
                  <a:srgbClr val="FFFF00"/>
                </a:solidFill>
              </a:rPr>
              <a:t>:</a:t>
            </a:r>
            <a:r>
              <a:rPr lang="en-IN" dirty="0"/>
              <a:t> </a:t>
            </a:r>
            <a:r>
              <a:rPr lang="en-IN" dirty="0">
                <a:solidFill>
                  <a:srgbClr val="FFFF00"/>
                </a:solidFill>
              </a:rPr>
              <a:t>A patented invention may be used by the government for its use only and the patent holder is prohibited from using the innovation for personal gain or claiming a monopoly over commercial activities under this barrier</a:t>
            </a:r>
            <a:r>
              <a:rPr lang="en-IN" dirty="0">
                <a:solidFill>
                  <a:schemeClr val="bg1"/>
                </a:solidFill>
              </a:rPr>
              <a:t>. In case of a patent</a:t>
            </a:r>
            <a:r>
              <a:rPr lang="en-IN" dirty="0"/>
              <a:t> </a:t>
            </a:r>
            <a:r>
              <a:rPr lang="en-IN" dirty="0">
                <a:solidFill>
                  <a:srgbClr val="FFFF00"/>
                </a:solidFill>
              </a:rPr>
              <a:t>in respect of medicines or drugs, it may be imported by the government for its own use or for distribution in any hospital, dispensaries or medical institutions run by or on behalf of the government.</a:t>
            </a:r>
          </a:p>
          <a:p>
            <a:pPr lvl="0"/>
            <a:r>
              <a:rPr lang="en-IN" sz="2600" b="1" dirty="0">
                <a:solidFill>
                  <a:srgbClr val="FFFF00"/>
                </a:solidFill>
              </a:rPr>
              <a:t>Revocation of Patent</a:t>
            </a:r>
            <a:r>
              <a:rPr lang="en-IN" b="1" dirty="0"/>
              <a:t>:</a:t>
            </a:r>
            <a:r>
              <a:rPr lang="en-IN" dirty="0"/>
              <a:t> </a:t>
            </a:r>
            <a:r>
              <a:rPr lang="en-IN" dirty="0">
                <a:solidFill>
                  <a:schemeClr val="bg1"/>
                </a:solidFill>
              </a:rPr>
              <a:t>In cases of unsatisfactory result to the demand of public in respect of the patented invention, a </a:t>
            </a:r>
            <a:r>
              <a:rPr lang="en-IN" dirty="0">
                <a:solidFill>
                  <a:srgbClr val="FFFF00"/>
                </a:solidFill>
              </a:rPr>
              <a:t>patent may be revoked in such cases</a:t>
            </a:r>
            <a:r>
              <a:rPr lang="en-IN" dirty="0"/>
              <a:t>.</a:t>
            </a:r>
          </a:p>
          <a:p>
            <a:pPr lvl="0"/>
            <a:r>
              <a:rPr lang="en-IN" sz="2600" b="1" dirty="0">
                <a:solidFill>
                  <a:srgbClr val="FFFF00"/>
                </a:solidFill>
              </a:rPr>
              <a:t>Invention for Defence Purpose</a:t>
            </a:r>
            <a:r>
              <a:rPr lang="en-IN" b="1" dirty="0"/>
              <a:t>:</a:t>
            </a:r>
            <a:r>
              <a:rPr lang="en-IN" dirty="0"/>
              <a:t> </a:t>
            </a:r>
            <a:r>
              <a:rPr lang="en-IN" dirty="0">
                <a:solidFill>
                  <a:srgbClr val="FFFF00"/>
                </a:solidFill>
              </a:rPr>
              <a:t>In certain cases, publications of inventions are restricted by directions of controller, hence are subjected to certain secrecy provisions</a:t>
            </a:r>
            <a:r>
              <a:rPr lang="en-IN" dirty="0">
                <a:solidFill>
                  <a:schemeClr val="bg1"/>
                </a:solidFill>
              </a:rPr>
              <a:t>. In continuation of such prohibition of patented invention, the application is debarred for using it and</a:t>
            </a:r>
            <a:r>
              <a:rPr lang="en-IN" dirty="0"/>
              <a:t> </a:t>
            </a:r>
            <a:r>
              <a:rPr lang="en-IN" dirty="0">
                <a:solidFill>
                  <a:srgbClr val="FFFF00"/>
                </a:solidFill>
              </a:rPr>
              <a:t>it might be used on payment for royalties by the Central Government</a:t>
            </a:r>
            <a:r>
              <a:rPr lang="en-IN" dirty="0"/>
              <a:t>.</a:t>
            </a:r>
          </a:p>
          <a:p>
            <a:pPr lvl="0"/>
            <a:r>
              <a:rPr lang="en-IN" sz="2600" b="1" dirty="0">
                <a:solidFill>
                  <a:srgbClr val="FFFF00"/>
                </a:solidFill>
              </a:rPr>
              <a:t>Restored Patents</a:t>
            </a:r>
            <a:r>
              <a:rPr lang="en-IN" b="1" dirty="0"/>
              <a:t>:</a:t>
            </a:r>
            <a:r>
              <a:rPr lang="en-IN" dirty="0">
                <a:solidFill>
                  <a:srgbClr val="FFFF00"/>
                </a:solidFill>
              </a:rPr>
              <a:t> A patent can be restored once lapsed, provided that few limitations are imposed on the right of the patentee</a:t>
            </a:r>
            <a:r>
              <a:rPr lang="en-IN" dirty="0" smtClean="0"/>
              <a:t>.</a:t>
            </a:r>
            <a:endParaRPr lang="en-IN" dirty="0"/>
          </a:p>
        </p:txBody>
      </p:sp>
    </p:spTree>
    <p:extLst>
      <p:ext uri="{BB962C8B-B14F-4D97-AF65-F5344CB8AC3E}">
        <p14:creationId xmlns:p14="http://schemas.microsoft.com/office/powerpoint/2010/main" val="9575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b="1" dirty="0">
                <a:solidFill>
                  <a:srgbClr val="FFFF00"/>
                </a:solidFill>
              </a:rPr>
              <a:t>Patent Infringement</a:t>
            </a:r>
            <a:r>
              <a:rPr lang="en-IN" sz="3600" dirty="0"/>
              <a:t/>
            </a:r>
            <a:br>
              <a:rPr lang="en-IN" sz="3600" dirty="0"/>
            </a:br>
            <a:endParaRPr lang="en-IN" sz="3600" dirty="0"/>
          </a:p>
        </p:txBody>
      </p:sp>
      <p:sp>
        <p:nvSpPr>
          <p:cNvPr id="3" name="Content Placeholder 2"/>
          <p:cNvSpPr>
            <a:spLocks noGrp="1"/>
          </p:cNvSpPr>
          <p:nvPr>
            <p:ph idx="1"/>
          </p:nvPr>
        </p:nvSpPr>
        <p:spPr>
          <a:xfrm>
            <a:off x="1133061" y="1346670"/>
            <a:ext cx="9929190" cy="5421878"/>
          </a:xfrm>
        </p:spPr>
        <p:txBody>
          <a:bodyPr>
            <a:normAutofit/>
          </a:bodyPr>
          <a:lstStyle/>
          <a:p>
            <a:r>
              <a:rPr lang="en-IN" sz="2400" dirty="0">
                <a:solidFill>
                  <a:schemeClr val="bg1"/>
                </a:solidFill>
              </a:rPr>
              <a:t>Patent infringement occurs when </a:t>
            </a:r>
            <a:r>
              <a:rPr lang="en-IN" sz="2400" dirty="0">
                <a:solidFill>
                  <a:srgbClr val="FFFF00"/>
                </a:solidFill>
              </a:rPr>
              <a:t>another party makes unauthorised use, production, sale or offer of sale of a subject matter without the patent holder's permission</a:t>
            </a:r>
            <a:r>
              <a:rPr lang="en-IN" sz="2400" dirty="0" smtClean="0"/>
              <a:t>.</a:t>
            </a:r>
          </a:p>
          <a:p>
            <a:r>
              <a:rPr lang="en-IN" sz="2400" dirty="0" smtClean="0"/>
              <a:t> </a:t>
            </a:r>
            <a:r>
              <a:rPr lang="en-IN" sz="2400" dirty="0">
                <a:solidFill>
                  <a:schemeClr val="bg1"/>
                </a:solidFill>
              </a:rPr>
              <a:t>The idea behind patent infringement is that unauthorised parties are not permitted to use patent without the patent holder's permission. </a:t>
            </a:r>
            <a:endParaRPr lang="en-IN" sz="2400" dirty="0" smtClean="0">
              <a:solidFill>
                <a:schemeClr val="bg1"/>
              </a:solidFill>
            </a:endParaRPr>
          </a:p>
          <a:p>
            <a:r>
              <a:rPr lang="en-IN" sz="2400" dirty="0" smtClean="0">
                <a:solidFill>
                  <a:schemeClr val="bg1"/>
                </a:solidFill>
              </a:rPr>
              <a:t>In </a:t>
            </a:r>
            <a:r>
              <a:rPr lang="en-IN" sz="2400" dirty="0">
                <a:solidFill>
                  <a:schemeClr val="bg1"/>
                </a:solidFill>
              </a:rPr>
              <a:t>the patent infringement cases</a:t>
            </a:r>
            <a:r>
              <a:rPr lang="en-IN" sz="2400" dirty="0"/>
              <a:t>, </a:t>
            </a:r>
            <a:r>
              <a:rPr lang="en-IN" sz="2400" dirty="0">
                <a:solidFill>
                  <a:srgbClr val="FFFF00"/>
                </a:solidFill>
              </a:rPr>
              <a:t>the court usually compares the subject matter covered under the patent with the subject matter that is used by the infringer.</a:t>
            </a:r>
            <a:r>
              <a:rPr lang="en-IN" sz="2400" dirty="0"/>
              <a:t> </a:t>
            </a:r>
            <a:r>
              <a:rPr lang="en-IN" sz="2400" dirty="0">
                <a:solidFill>
                  <a:schemeClr val="bg1"/>
                </a:solidFill>
              </a:rPr>
              <a:t>Infringement may occur directly or indirectly</a:t>
            </a:r>
            <a:r>
              <a:rPr lang="en-IN" sz="2400" dirty="0" smtClean="0">
                <a:solidFill>
                  <a:schemeClr val="bg1"/>
                </a:solidFill>
              </a:rPr>
              <a:t>.</a:t>
            </a:r>
            <a:endParaRPr lang="en-IN" sz="2400" dirty="0">
              <a:solidFill>
                <a:schemeClr val="bg1"/>
              </a:solidFill>
            </a:endParaRPr>
          </a:p>
        </p:txBody>
      </p:sp>
    </p:spTree>
    <p:extLst>
      <p:ext uri="{BB962C8B-B14F-4D97-AF65-F5344CB8AC3E}">
        <p14:creationId xmlns:p14="http://schemas.microsoft.com/office/powerpoint/2010/main" val="342746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5269" y="467992"/>
            <a:ext cx="8468139" cy="1077229"/>
          </a:xfrm>
        </p:spPr>
        <p:txBody>
          <a:bodyPr>
            <a:noAutofit/>
          </a:bodyPr>
          <a:lstStyle/>
          <a:p>
            <a:r>
              <a:rPr lang="en-IN" sz="3600" b="1" dirty="0">
                <a:solidFill>
                  <a:srgbClr val="FFFF00"/>
                </a:solidFill>
              </a:rPr>
              <a:t>Remedies for Patent </a:t>
            </a:r>
            <a:r>
              <a:rPr lang="en-IN" sz="3600" b="1" dirty="0" smtClean="0">
                <a:solidFill>
                  <a:srgbClr val="FFFF00"/>
                </a:solidFill>
              </a:rPr>
              <a:t>Infringement</a:t>
            </a:r>
            <a:endParaRPr lang="en-IN" sz="3600" dirty="0">
              <a:solidFill>
                <a:srgbClr val="FFFF00"/>
              </a:solidFill>
            </a:endParaRPr>
          </a:p>
        </p:txBody>
      </p:sp>
      <p:sp>
        <p:nvSpPr>
          <p:cNvPr id="3" name="Content Placeholder 2"/>
          <p:cNvSpPr>
            <a:spLocks noGrp="1"/>
          </p:cNvSpPr>
          <p:nvPr>
            <p:ph idx="1"/>
          </p:nvPr>
        </p:nvSpPr>
        <p:spPr>
          <a:xfrm>
            <a:off x="1014372" y="1266926"/>
            <a:ext cx="10385811" cy="5451926"/>
          </a:xfrm>
        </p:spPr>
        <p:txBody>
          <a:bodyPr>
            <a:normAutofit/>
          </a:bodyPr>
          <a:lstStyle/>
          <a:p>
            <a:r>
              <a:rPr lang="en-GB" sz="2400" b="1" dirty="0" smtClean="0">
                <a:solidFill>
                  <a:srgbClr val="FFFF00"/>
                </a:solidFill>
              </a:rPr>
              <a:t>Injunction</a:t>
            </a:r>
            <a:r>
              <a:rPr lang="en-GB" sz="2400" dirty="0"/>
              <a:t>: </a:t>
            </a:r>
            <a:r>
              <a:rPr lang="en-GB" sz="2400" dirty="0" smtClean="0">
                <a:solidFill>
                  <a:srgbClr val="FFFF00"/>
                </a:solidFill>
              </a:rPr>
              <a:t>infringing </a:t>
            </a:r>
            <a:r>
              <a:rPr lang="en-GB" sz="2400" dirty="0">
                <a:solidFill>
                  <a:srgbClr val="FFFF00"/>
                </a:solidFill>
              </a:rPr>
              <a:t>party to stop making use of infringing product</a:t>
            </a:r>
            <a:r>
              <a:rPr lang="en-GB" sz="2400" dirty="0" smtClean="0"/>
              <a:t>.</a:t>
            </a:r>
            <a:r>
              <a:rPr lang="en-GB" sz="2400" dirty="0">
                <a:solidFill>
                  <a:schemeClr val="bg1"/>
                </a:solidFill>
              </a:rPr>
              <a:t> Injunction is a stay order that stops the </a:t>
            </a:r>
            <a:r>
              <a:rPr lang="en-GB" sz="2400" dirty="0" smtClean="0"/>
              <a:t> </a:t>
            </a:r>
            <a:r>
              <a:rPr lang="en-GB" sz="2400" dirty="0">
                <a:solidFill>
                  <a:schemeClr val="bg1"/>
                </a:solidFill>
              </a:rPr>
              <a:t>It aims at preserving the patent's value and preventing further harm to the patent holder.</a:t>
            </a:r>
            <a:r>
              <a:rPr lang="en-GB" sz="2400" dirty="0"/>
              <a:t> </a:t>
            </a:r>
            <a:r>
              <a:rPr lang="en-GB" sz="2400" dirty="0">
                <a:solidFill>
                  <a:srgbClr val="FFFF00"/>
                </a:solidFill>
              </a:rPr>
              <a:t>In order to obtain an injunction, the patent holder has an obligation to prove that their patent is valid and has been infringed by the defendant.</a:t>
            </a:r>
          </a:p>
          <a:p>
            <a:r>
              <a:rPr lang="en-GB" sz="2400" b="1" dirty="0" smtClean="0">
                <a:solidFill>
                  <a:srgbClr val="FFFF00"/>
                </a:solidFill>
              </a:rPr>
              <a:t>Damages</a:t>
            </a:r>
            <a:r>
              <a:rPr lang="en-GB" sz="2400" dirty="0"/>
              <a:t>: </a:t>
            </a:r>
            <a:r>
              <a:rPr lang="en-GB" sz="2400" dirty="0">
                <a:solidFill>
                  <a:schemeClr val="bg1"/>
                </a:solidFill>
              </a:rPr>
              <a:t>The patent owner may obtain </a:t>
            </a:r>
            <a:r>
              <a:rPr lang="en-GB" sz="2400" dirty="0">
                <a:solidFill>
                  <a:srgbClr val="FFFF00"/>
                </a:solidFill>
              </a:rPr>
              <a:t>damages in respect of loss caused due to infringement</a:t>
            </a:r>
            <a:r>
              <a:rPr lang="en-GB" sz="2400" dirty="0"/>
              <a:t>.</a:t>
            </a:r>
          </a:p>
          <a:p>
            <a:r>
              <a:rPr lang="en-GB" sz="2400" b="1" dirty="0" smtClean="0">
                <a:solidFill>
                  <a:srgbClr val="FFFF00"/>
                </a:solidFill>
              </a:rPr>
              <a:t>Seizure </a:t>
            </a:r>
            <a:r>
              <a:rPr lang="en-GB" sz="2400" b="1" dirty="0">
                <a:solidFill>
                  <a:srgbClr val="FFFF00"/>
                </a:solidFill>
              </a:rPr>
              <a:t>of Forfeiture of Infringing Goods</a:t>
            </a:r>
            <a:r>
              <a:rPr lang="en-GB" sz="2400" dirty="0"/>
              <a:t>: </a:t>
            </a:r>
            <a:r>
              <a:rPr lang="en-GB" sz="2400" dirty="0">
                <a:solidFill>
                  <a:schemeClr val="bg1"/>
                </a:solidFill>
              </a:rPr>
              <a:t>Court may order that the items determined to be infringing must be taken into custody, disposed of, or forfeited as deemed.</a:t>
            </a:r>
          </a:p>
        </p:txBody>
      </p:sp>
    </p:spTree>
    <p:extLst>
      <p:ext uri="{BB962C8B-B14F-4D97-AF65-F5344CB8AC3E}">
        <p14:creationId xmlns:p14="http://schemas.microsoft.com/office/powerpoint/2010/main" val="149070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Types of IPR</a:t>
            </a:r>
            <a:endParaRPr lang="en-IN"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4127137" y="704138"/>
            <a:ext cx="7945821" cy="5886379"/>
          </a:xfrm>
          <a:prstGeom prst="rect">
            <a:avLst/>
          </a:prstGeom>
        </p:spPr>
      </p:pic>
    </p:spTree>
    <p:extLst>
      <p:ext uri="{BB962C8B-B14F-4D97-AF65-F5344CB8AC3E}">
        <p14:creationId xmlns:p14="http://schemas.microsoft.com/office/powerpoint/2010/main" val="2495251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0643" y="4662113"/>
            <a:ext cx="5472609" cy="2011234"/>
          </a:xfrm>
          <a:solidFill>
            <a:schemeClr val="bg1"/>
          </a:solidFill>
        </p:spPr>
        <p:txBody>
          <a:bodyPr/>
          <a:lstStyle/>
          <a:p>
            <a:r>
              <a:rPr lang="en-GB" b="1" dirty="0" smtClean="0">
                <a:solidFill>
                  <a:srgbClr val="996600"/>
                </a:solidFill>
              </a:rPr>
              <a:t>Industrial Design</a:t>
            </a:r>
            <a:endParaRPr lang="en-IN" b="1" dirty="0">
              <a:solidFill>
                <a:srgbClr val="996600"/>
              </a:solidFill>
            </a:endParaRPr>
          </a:p>
        </p:txBody>
      </p:sp>
      <p:pic>
        <p:nvPicPr>
          <p:cNvPr id="4" name="Picture 3"/>
          <p:cNvPicPr>
            <a:picLocks noChangeAspect="1"/>
          </p:cNvPicPr>
          <p:nvPr/>
        </p:nvPicPr>
        <p:blipFill>
          <a:blip r:embed="rId2"/>
          <a:stretch>
            <a:fillRect/>
          </a:stretch>
        </p:blipFill>
        <p:spPr>
          <a:xfrm>
            <a:off x="2603743" y="295513"/>
            <a:ext cx="6586407" cy="4006731"/>
          </a:xfrm>
          <a:prstGeom prst="rect">
            <a:avLst/>
          </a:prstGeom>
        </p:spPr>
      </p:pic>
    </p:spTree>
    <p:extLst>
      <p:ext uri="{BB962C8B-B14F-4D97-AF65-F5344CB8AC3E}">
        <p14:creationId xmlns:p14="http://schemas.microsoft.com/office/powerpoint/2010/main" val="8262110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bg1"/>
                </a:solidFill>
              </a:rPr>
              <a:t>Industrial Design</a:t>
            </a:r>
            <a:endParaRPr lang="en-IN" b="1" dirty="0">
              <a:solidFill>
                <a:schemeClr val="bg1"/>
              </a:solidFill>
            </a:endParaRPr>
          </a:p>
        </p:txBody>
      </p:sp>
      <p:sp>
        <p:nvSpPr>
          <p:cNvPr id="3" name="Content Placeholder 2"/>
          <p:cNvSpPr>
            <a:spLocks noGrp="1"/>
          </p:cNvSpPr>
          <p:nvPr>
            <p:ph idx="1"/>
          </p:nvPr>
        </p:nvSpPr>
        <p:spPr>
          <a:xfrm>
            <a:off x="1024129" y="2286000"/>
            <a:ext cx="9242994" cy="4065104"/>
          </a:xfrm>
        </p:spPr>
        <p:txBody>
          <a:bodyPr>
            <a:normAutofit/>
          </a:bodyPr>
          <a:lstStyle/>
          <a:p>
            <a:r>
              <a:rPr lang="en-GB" sz="2400" dirty="0" smtClean="0">
                <a:solidFill>
                  <a:schemeClr val="bg1"/>
                </a:solidFill>
              </a:rPr>
              <a:t>A Design refers to </a:t>
            </a:r>
            <a:r>
              <a:rPr lang="en-GB" sz="2400" i="1" dirty="0" smtClean="0">
                <a:solidFill>
                  <a:srgbClr val="FFFF00"/>
                </a:solidFill>
              </a:rPr>
              <a:t>the features of shape, </a:t>
            </a:r>
            <a:r>
              <a:rPr lang="en-GB" sz="2400" i="1" dirty="0" smtClean="0">
                <a:solidFill>
                  <a:srgbClr val="FFFF00"/>
                </a:solidFill>
              </a:rPr>
              <a:t>configuration, pattern, </a:t>
            </a:r>
            <a:r>
              <a:rPr lang="en-GB" sz="2400" i="1" dirty="0" smtClean="0">
                <a:solidFill>
                  <a:srgbClr val="FFFF00"/>
                </a:solidFill>
              </a:rPr>
              <a:t>ornamentation or composition of lines or colours applied to any article, whether in two or three dimensional (or both) forms. </a:t>
            </a:r>
          </a:p>
          <a:p>
            <a:r>
              <a:rPr lang="en-GB" sz="2400" dirty="0" smtClean="0">
                <a:solidFill>
                  <a:schemeClr val="bg1"/>
                </a:solidFill>
              </a:rPr>
              <a:t>Design </a:t>
            </a:r>
            <a:r>
              <a:rPr lang="en-GB" sz="2400" dirty="0" smtClean="0">
                <a:solidFill>
                  <a:srgbClr val="FFFF00"/>
                </a:solidFill>
              </a:rPr>
              <a:t>does not include any mode or principle of construction or anything which is a mere mechanical device. </a:t>
            </a:r>
          </a:p>
          <a:p>
            <a:r>
              <a:rPr lang="en-GB" sz="2400" dirty="0" smtClean="0">
                <a:solidFill>
                  <a:schemeClr val="bg1"/>
                </a:solidFill>
              </a:rPr>
              <a:t>It </a:t>
            </a:r>
            <a:r>
              <a:rPr lang="en-GB" sz="2400" dirty="0" smtClean="0">
                <a:solidFill>
                  <a:srgbClr val="FFFF00"/>
                </a:solidFill>
              </a:rPr>
              <a:t>also does not include any trade mark or any artistic work.</a:t>
            </a:r>
            <a:endParaRPr lang="en-IN" sz="2400" dirty="0">
              <a:solidFill>
                <a:srgbClr val="FFFF00"/>
              </a:solidFill>
            </a:endParaRPr>
          </a:p>
        </p:txBody>
      </p:sp>
    </p:spTree>
    <p:extLst>
      <p:ext uri="{BB962C8B-B14F-4D97-AF65-F5344CB8AC3E}">
        <p14:creationId xmlns:p14="http://schemas.microsoft.com/office/powerpoint/2010/main" val="497418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326" y="0"/>
            <a:ext cx="10515600" cy="1325563"/>
          </a:xfrm>
        </p:spPr>
        <p:txBody>
          <a:bodyPr/>
          <a:lstStyle/>
          <a:p>
            <a:r>
              <a:rPr lang="en-IN" b="1" dirty="0" smtClean="0">
                <a:solidFill>
                  <a:schemeClr val="bg1"/>
                </a:solidFill>
              </a:rPr>
              <a:t>Benefits of Design Registration</a:t>
            </a:r>
            <a:endParaRPr lang="en-IN" b="1" dirty="0">
              <a:solidFill>
                <a:schemeClr val="bg1"/>
              </a:solidFill>
            </a:endParaRPr>
          </a:p>
        </p:txBody>
      </p:sp>
      <p:sp>
        <p:nvSpPr>
          <p:cNvPr id="3" name="Content Placeholder 2"/>
          <p:cNvSpPr>
            <a:spLocks noGrp="1"/>
          </p:cNvSpPr>
          <p:nvPr>
            <p:ph idx="1"/>
          </p:nvPr>
        </p:nvSpPr>
        <p:spPr>
          <a:xfrm>
            <a:off x="874642" y="1272731"/>
            <a:ext cx="10906231" cy="5340720"/>
          </a:xfrm>
        </p:spPr>
        <p:txBody>
          <a:bodyPr>
            <a:normAutofit/>
          </a:bodyPr>
          <a:lstStyle/>
          <a:p>
            <a:r>
              <a:rPr lang="en-GB" dirty="0" smtClean="0">
                <a:solidFill>
                  <a:schemeClr val="bg1"/>
                </a:solidFill>
              </a:rPr>
              <a:t>A </a:t>
            </a:r>
            <a:r>
              <a:rPr lang="en-GB" dirty="0" smtClean="0">
                <a:solidFill>
                  <a:schemeClr val="bg1"/>
                </a:solidFill>
              </a:rPr>
              <a:t>registered proprietor of the design is entitled for </a:t>
            </a:r>
            <a:r>
              <a:rPr lang="en-GB" dirty="0" smtClean="0">
                <a:solidFill>
                  <a:srgbClr val="FFFF00"/>
                </a:solidFill>
              </a:rPr>
              <a:t>protection of his intellectual property. </a:t>
            </a:r>
          </a:p>
          <a:p>
            <a:r>
              <a:rPr lang="en-GB" dirty="0" smtClean="0">
                <a:solidFill>
                  <a:schemeClr val="bg1"/>
                </a:solidFill>
              </a:rPr>
              <a:t>He can take step against infringement, if his right is infringed by any person. He </a:t>
            </a:r>
            <a:r>
              <a:rPr lang="en-GB" dirty="0" smtClean="0">
                <a:solidFill>
                  <a:srgbClr val="FFFF00"/>
                </a:solidFill>
              </a:rPr>
              <a:t>can license or sell his design as legal property for a consideration or royalty. </a:t>
            </a:r>
          </a:p>
          <a:p>
            <a:r>
              <a:rPr lang="en-GB" dirty="0" smtClean="0">
                <a:solidFill>
                  <a:srgbClr val="FFFF00"/>
                </a:solidFill>
              </a:rPr>
              <a:t>Registration initially confers this right for ten years from the date of registration. It is renewable for a further period of five years. </a:t>
            </a:r>
          </a:p>
          <a:p>
            <a:r>
              <a:rPr lang="en-GB" dirty="0" smtClean="0">
                <a:solidFill>
                  <a:srgbClr val="FFFF00"/>
                </a:solidFill>
              </a:rPr>
              <a:t>If the fee for extension is not paid </a:t>
            </a:r>
            <a:r>
              <a:rPr lang="en-GB" dirty="0" smtClean="0">
                <a:solidFill>
                  <a:schemeClr val="bg1"/>
                </a:solidFill>
              </a:rPr>
              <a:t>for the further period of registration within the period of initial registration, this </a:t>
            </a:r>
            <a:r>
              <a:rPr lang="en-GB" dirty="0" smtClean="0">
                <a:solidFill>
                  <a:srgbClr val="FFFF00"/>
                </a:solidFill>
              </a:rPr>
              <a:t>right will cease. </a:t>
            </a:r>
          </a:p>
          <a:p>
            <a:r>
              <a:rPr lang="en-GB" dirty="0" smtClean="0">
                <a:solidFill>
                  <a:schemeClr val="bg1"/>
                </a:solidFill>
              </a:rPr>
              <a:t>There is provision for </a:t>
            </a:r>
            <a:r>
              <a:rPr lang="en-GB" dirty="0" smtClean="0">
                <a:solidFill>
                  <a:srgbClr val="FFFF00"/>
                </a:solidFill>
              </a:rPr>
              <a:t>the restoration of a lapsed design if the application for restoration is filed within one year</a:t>
            </a:r>
            <a:r>
              <a:rPr lang="en-GB" dirty="0" smtClean="0">
                <a:solidFill>
                  <a:schemeClr val="bg1"/>
                </a:solidFill>
              </a:rPr>
              <a:t> from the date of cessation in the prescribed manner</a:t>
            </a:r>
            <a:endParaRPr lang="en-IN" dirty="0">
              <a:solidFill>
                <a:schemeClr val="bg1"/>
              </a:solidFill>
            </a:endParaRPr>
          </a:p>
        </p:txBody>
      </p:sp>
    </p:spTree>
    <p:extLst>
      <p:ext uri="{BB962C8B-B14F-4D97-AF65-F5344CB8AC3E}">
        <p14:creationId xmlns:p14="http://schemas.microsoft.com/office/powerpoint/2010/main" val="37528268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chemeClr val="bg1"/>
                </a:solidFill>
              </a:rPr>
              <a:t>Essential requirements for Design Registration</a:t>
            </a:r>
            <a:endParaRPr lang="en-IN" b="1" dirty="0">
              <a:solidFill>
                <a:schemeClr val="bg1"/>
              </a:solidFill>
            </a:endParaRPr>
          </a:p>
        </p:txBody>
      </p:sp>
      <p:sp>
        <p:nvSpPr>
          <p:cNvPr id="3" name="Content Placeholder 2"/>
          <p:cNvSpPr>
            <a:spLocks noGrp="1"/>
          </p:cNvSpPr>
          <p:nvPr>
            <p:ph idx="1"/>
          </p:nvPr>
        </p:nvSpPr>
        <p:spPr>
          <a:xfrm>
            <a:off x="838200" y="1825625"/>
            <a:ext cx="10515600" cy="4936682"/>
          </a:xfrm>
        </p:spPr>
        <p:txBody>
          <a:bodyPr>
            <a:normAutofit/>
          </a:bodyPr>
          <a:lstStyle/>
          <a:p>
            <a:pPr marL="0" indent="0">
              <a:buNone/>
            </a:pPr>
            <a:r>
              <a:rPr lang="en-GB" b="1" dirty="0" smtClean="0">
                <a:solidFill>
                  <a:schemeClr val="bg1"/>
                </a:solidFill>
              </a:rPr>
              <a:t>A design should </a:t>
            </a:r>
          </a:p>
          <a:p>
            <a:pPr marL="630238" indent="-450850"/>
            <a:r>
              <a:rPr lang="en-GB" dirty="0" smtClean="0">
                <a:solidFill>
                  <a:srgbClr val="FFFF00"/>
                </a:solidFill>
              </a:rPr>
              <a:t>Be new or original registration </a:t>
            </a:r>
          </a:p>
          <a:p>
            <a:pPr marL="630238" indent="-450850"/>
            <a:r>
              <a:rPr lang="en-GB" dirty="0" smtClean="0">
                <a:solidFill>
                  <a:srgbClr val="FFFF00"/>
                </a:solidFill>
              </a:rPr>
              <a:t>Not been disclosed to the public anywhere by publication in tangible from </a:t>
            </a:r>
            <a:r>
              <a:rPr lang="en-GB" dirty="0" smtClean="0">
                <a:solidFill>
                  <a:schemeClr val="bg1"/>
                </a:solidFill>
              </a:rPr>
              <a:t>or by use or in any other way prior to the filling date, or where applicable, the priority date of the application for registration.</a:t>
            </a:r>
          </a:p>
          <a:p>
            <a:pPr marL="630238" indent="-450850"/>
            <a:r>
              <a:rPr lang="en-GB" dirty="0" smtClean="0">
                <a:solidFill>
                  <a:schemeClr val="bg1"/>
                </a:solidFill>
              </a:rPr>
              <a:t>Be significantly </a:t>
            </a:r>
            <a:r>
              <a:rPr lang="en-GB" dirty="0" smtClean="0">
                <a:solidFill>
                  <a:srgbClr val="FFFF00"/>
                </a:solidFill>
              </a:rPr>
              <a:t>distinguishable </a:t>
            </a:r>
            <a:r>
              <a:rPr lang="en-GB" dirty="0" smtClean="0">
                <a:solidFill>
                  <a:schemeClr val="bg1"/>
                </a:solidFill>
              </a:rPr>
              <a:t>from known designs or combination of known designs. </a:t>
            </a:r>
          </a:p>
          <a:p>
            <a:pPr marL="630238" indent="-450850"/>
            <a:r>
              <a:rPr lang="en-GB" dirty="0" smtClean="0">
                <a:solidFill>
                  <a:schemeClr val="bg1"/>
                </a:solidFill>
              </a:rPr>
              <a:t>Not </a:t>
            </a:r>
            <a:r>
              <a:rPr lang="en-GB" dirty="0" smtClean="0">
                <a:solidFill>
                  <a:srgbClr val="FFFF00"/>
                </a:solidFill>
              </a:rPr>
              <a:t>comprise or contain scandalous or obscene matter</a:t>
            </a:r>
            <a:r>
              <a:rPr lang="en-GB" dirty="0" smtClean="0">
                <a:solidFill>
                  <a:schemeClr val="bg1"/>
                </a:solidFill>
              </a:rPr>
              <a:t>. </a:t>
            </a:r>
          </a:p>
          <a:p>
            <a:pPr marL="630238" indent="-450850"/>
            <a:r>
              <a:rPr lang="en-GB" dirty="0" smtClean="0">
                <a:solidFill>
                  <a:schemeClr val="bg1"/>
                </a:solidFill>
              </a:rPr>
              <a:t>Not be a mere mechanical contrivance. </a:t>
            </a:r>
          </a:p>
          <a:p>
            <a:pPr marL="630238" indent="-450850"/>
            <a:r>
              <a:rPr lang="en-GB" dirty="0" smtClean="0">
                <a:solidFill>
                  <a:schemeClr val="bg1"/>
                </a:solidFill>
              </a:rPr>
              <a:t>Be applied to </a:t>
            </a:r>
            <a:r>
              <a:rPr lang="en-GB" dirty="0" smtClean="0">
                <a:solidFill>
                  <a:srgbClr val="FFFF00"/>
                </a:solidFill>
              </a:rPr>
              <a:t>an article and should appeal to the eye</a:t>
            </a:r>
            <a:r>
              <a:rPr lang="en-GB" dirty="0" smtClean="0">
                <a:solidFill>
                  <a:schemeClr val="bg1"/>
                </a:solidFill>
              </a:rPr>
              <a:t>.</a:t>
            </a:r>
          </a:p>
          <a:p>
            <a:pPr marL="630238" indent="-450850"/>
            <a:r>
              <a:rPr lang="en-GB" dirty="0" smtClean="0">
                <a:solidFill>
                  <a:schemeClr val="bg1"/>
                </a:solidFill>
              </a:rPr>
              <a:t>Not be </a:t>
            </a:r>
            <a:r>
              <a:rPr lang="en-GB" dirty="0" smtClean="0">
                <a:solidFill>
                  <a:srgbClr val="FFFF00"/>
                </a:solidFill>
              </a:rPr>
              <a:t>contrary to public order or morality</a:t>
            </a:r>
            <a:endParaRPr lang="en-IN" dirty="0">
              <a:solidFill>
                <a:srgbClr val="FFFF00"/>
              </a:solidFill>
            </a:endParaRPr>
          </a:p>
        </p:txBody>
      </p:sp>
    </p:spTree>
    <p:extLst>
      <p:ext uri="{BB962C8B-B14F-4D97-AF65-F5344CB8AC3E}">
        <p14:creationId xmlns:p14="http://schemas.microsoft.com/office/powerpoint/2010/main" val="7283669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0428"/>
            <a:ext cx="10515600" cy="453582"/>
          </a:xfrm>
        </p:spPr>
        <p:txBody>
          <a:bodyPr>
            <a:normAutofit fontScale="90000"/>
          </a:bodyPr>
          <a:lstStyle/>
          <a:p>
            <a:r>
              <a:rPr lang="en-GB" b="1" dirty="0" smtClean="0">
                <a:solidFill>
                  <a:schemeClr val="bg1"/>
                </a:solidFill>
                <a:latin typeface="+mn-lt"/>
              </a:rPr>
              <a:t>Exclusion from scope of design</a:t>
            </a:r>
            <a:endParaRPr lang="en-IN" b="1" dirty="0">
              <a:solidFill>
                <a:schemeClr val="bg1"/>
              </a:solidFill>
              <a:latin typeface="+mn-lt"/>
            </a:endParaRPr>
          </a:p>
        </p:txBody>
      </p:sp>
      <p:sp>
        <p:nvSpPr>
          <p:cNvPr id="3" name="Content Placeholder 2"/>
          <p:cNvSpPr>
            <a:spLocks noGrp="1"/>
          </p:cNvSpPr>
          <p:nvPr>
            <p:ph idx="1"/>
          </p:nvPr>
        </p:nvSpPr>
        <p:spPr>
          <a:xfrm>
            <a:off x="838200" y="1743741"/>
            <a:ext cx="11059633" cy="4263655"/>
          </a:xfrm>
        </p:spPr>
        <p:txBody>
          <a:bodyPr>
            <a:normAutofit/>
          </a:bodyPr>
          <a:lstStyle/>
          <a:p>
            <a:pPr>
              <a:lnSpc>
                <a:spcPct val="120000"/>
              </a:lnSpc>
            </a:pPr>
            <a:r>
              <a:rPr lang="en-GB" dirty="0" smtClean="0">
                <a:solidFill>
                  <a:schemeClr val="bg1"/>
                </a:solidFill>
              </a:rPr>
              <a:t>Designs that are </a:t>
            </a:r>
            <a:r>
              <a:rPr lang="en-GB" dirty="0" smtClean="0">
                <a:solidFill>
                  <a:srgbClr val="FFFF00"/>
                </a:solidFill>
              </a:rPr>
              <a:t>primarily literary or artistic character are not protected under the Designs Act</a:t>
            </a:r>
            <a:r>
              <a:rPr lang="en-GB" dirty="0" smtClean="0">
                <a:solidFill>
                  <a:schemeClr val="bg1"/>
                </a:solidFill>
              </a:rPr>
              <a:t>. These will include : </a:t>
            </a:r>
          </a:p>
          <a:p>
            <a:pPr>
              <a:lnSpc>
                <a:spcPct val="120000"/>
              </a:lnSpc>
            </a:pPr>
            <a:r>
              <a:rPr lang="en-GB" dirty="0" smtClean="0">
                <a:solidFill>
                  <a:schemeClr val="bg1"/>
                </a:solidFill>
              </a:rPr>
              <a:t>books, calendars, certificates, forms-and other documents, dressmaking patterns, greeting cards, leaflets, maps and plan cards, postcards, stamps, medals.</a:t>
            </a:r>
          </a:p>
          <a:p>
            <a:pPr>
              <a:lnSpc>
                <a:spcPct val="120000"/>
              </a:lnSpc>
            </a:pPr>
            <a:r>
              <a:rPr lang="en-GB" dirty="0" smtClean="0">
                <a:solidFill>
                  <a:schemeClr val="bg1"/>
                </a:solidFill>
              </a:rPr>
              <a:t>labels, tokens, cards, cartoons.</a:t>
            </a:r>
          </a:p>
          <a:p>
            <a:pPr>
              <a:lnSpc>
                <a:spcPct val="120000"/>
              </a:lnSpc>
            </a:pPr>
            <a:r>
              <a:rPr lang="en-GB" dirty="0" smtClean="0">
                <a:solidFill>
                  <a:schemeClr val="bg1"/>
                </a:solidFill>
              </a:rPr>
              <a:t>any principle or mode of construction of an article. </a:t>
            </a:r>
            <a:endParaRPr lang="en-IN" dirty="0">
              <a:solidFill>
                <a:schemeClr val="bg1"/>
              </a:solidFill>
            </a:endParaRPr>
          </a:p>
        </p:txBody>
      </p:sp>
    </p:spTree>
    <p:extLst>
      <p:ext uri="{BB962C8B-B14F-4D97-AF65-F5344CB8AC3E}">
        <p14:creationId xmlns:p14="http://schemas.microsoft.com/office/powerpoint/2010/main" val="644584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chemeClr val="bg1"/>
                </a:solidFill>
              </a:rPr>
              <a:t>Who can apply for registration of a Design ? </a:t>
            </a:r>
            <a:endParaRPr lang="en-IN" b="1" dirty="0">
              <a:solidFill>
                <a:schemeClr val="bg1"/>
              </a:solidFill>
            </a:endParaRPr>
          </a:p>
        </p:txBody>
      </p:sp>
      <p:sp>
        <p:nvSpPr>
          <p:cNvPr id="3" name="Content Placeholder 2"/>
          <p:cNvSpPr>
            <a:spLocks noGrp="1"/>
          </p:cNvSpPr>
          <p:nvPr>
            <p:ph idx="1"/>
          </p:nvPr>
        </p:nvSpPr>
        <p:spPr/>
        <p:txBody>
          <a:bodyPr/>
          <a:lstStyle/>
          <a:p>
            <a:r>
              <a:rPr lang="en-GB" dirty="0" smtClean="0">
                <a:solidFill>
                  <a:srgbClr val="FFFF00"/>
                </a:solidFill>
              </a:rPr>
              <a:t>Any person or the legal representative or the assignee can apply separately or jointly</a:t>
            </a:r>
            <a:r>
              <a:rPr lang="en-GB" dirty="0" smtClean="0">
                <a:solidFill>
                  <a:schemeClr val="bg1"/>
                </a:solidFill>
              </a:rPr>
              <a:t> for the registration of a design. </a:t>
            </a:r>
          </a:p>
          <a:p>
            <a:r>
              <a:rPr lang="en-GB" dirty="0" smtClean="0">
                <a:solidFill>
                  <a:schemeClr val="bg1"/>
                </a:solidFill>
              </a:rPr>
              <a:t>The term </a:t>
            </a:r>
            <a:r>
              <a:rPr lang="en-GB" dirty="0" smtClean="0">
                <a:solidFill>
                  <a:srgbClr val="FFFF00"/>
                </a:solidFill>
              </a:rPr>
              <a:t>"person" includes firm, partnership, small entity and a body corporate</a:t>
            </a:r>
            <a:r>
              <a:rPr lang="en-GB" dirty="0" smtClean="0">
                <a:solidFill>
                  <a:schemeClr val="bg1"/>
                </a:solidFill>
              </a:rPr>
              <a:t>. </a:t>
            </a:r>
          </a:p>
          <a:p>
            <a:r>
              <a:rPr lang="en-GB" dirty="0" smtClean="0">
                <a:solidFill>
                  <a:schemeClr val="bg1"/>
                </a:solidFill>
              </a:rPr>
              <a:t>An application may also be </a:t>
            </a:r>
            <a:r>
              <a:rPr lang="en-GB" dirty="0" smtClean="0">
                <a:solidFill>
                  <a:srgbClr val="FFFF00"/>
                </a:solidFill>
              </a:rPr>
              <a:t>filed through an agent </a:t>
            </a:r>
            <a:r>
              <a:rPr lang="en-GB" dirty="0" smtClean="0">
                <a:solidFill>
                  <a:schemeClr val="bg1"/>
                </a:solidFill>
              </a:rPr>
              <a:t>in which case a </a:t>
            </a:r>
            <a:r>
              <a:rPr lang="en-GB" dirty="0" smtClean="0">
                <a:solidFill>
                  <a:srgbClr val="FFFF00"/>
                </a:solidFill>
              </a:rPr>
              <a:t>power of attorney </a:t>
            </a:r>
            <a:r>
              <a:rPr lang="en-GB" dirty="0" smtClean="0">
                <a:solidFill>
                  <a:schemeClr val="bg1"/>
                </a:solidFill>
              </a:rPr>
              <a:t>is required to be filed.</a:t>
            </a:r>
            <a:endParaRPr lang="en-IN" dirty="0">
              <a:solidFill>
                <a:schemeClr val="bg1"/>
              </a:solidFill>
            </a:endParaRPr>
          </a:p>
        </p:txBody>
      </p:sp>
    </p:spTree>
    <p:extLst>
      <p:ext uri="{BB962C8B-B14F-4D97-AF65-F5344CB8AC3E}">
        <p14:creationId xmlns:p14="http://schemas.microsoft.com/office/powerpoint/2010/main" val="731853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70265" cy="1325563"/>
          </a:xfrm>
        </p:spPr>
        <p:txBody>
          <a:bodyPr>
            <a:normAutofit fontScale="90000"/>
          </a:bodyPr>
          <a:lstStyle/>
          <a:p>
            <a:r>
              <a:rPr lang="en-GB" b="1" dirty="0" smtClean="0">
                <a:solidFill>
                  <a:schemeClr val="bg1"/>
                </a:solidFill>
              </a:rPr>
              <a:t>A ten step guide application for industrial design</a:t>
            </a:r>
            <a:endParaRPr lang="en-IN" b="1" dirty="0">
              <a:solidFill>
                <a:schemeClr val="bg1"/>
              </a:solidFill>
            </a:endParaRPr>
          </a:p>
        </p:txBody>
      </p:sp>
      <p:sp>
        <p:nvSpPr>
          <p:cNvPr id="3" name="Content Placeholder 2"/>
          <p:cNvSpPr>
            <a:spLocks noGrp="1"/>
          </p:cNvSpPr>
          <p:nvPr>
            <p:ph idx="1"/>
          </p:nvPr>
        </p:nvSpPr>
        <p:spPr>
          <a:xfrm>
            <a:off x="838200" y="1825625"/>
            <a:ext cx="10515600" cy="4862254"/>
          </a:xfrm>
        </p:spPr>
        <p:txBody>
          <a:bodyPr>
            <a:normAutofit/>
          </a:bodyPr>
          <a:lstStyle/>
          <a:p>
            <a:r>
              <a:rPr lang="en-GB" b="1" dirty="0" smtClean="0">
                <a:solidFill>
                  <a:srgbClr val="FFC000"/>
                </a:solidFill>
              </a:rPr>
              <a:t>Step 1 Finding out whether any registration already exists </a:t>
            </a:r>
          </a:p>
          <a:p>
            <a:pPr marL="0" indent="0">
              <a:buNone/>
            </a:pPr>
            <a:r>
              <a:rPr lang="en-GB" dirty="0" smtClean="0">
                <a:solidFill>
                  <a:schemeClr val="bg1"/>
                </a:solidFill>
              </a:rPr>
              <a:t>The Designs office can assist you to search whether the design has been previously registered. If the registration number is known, Form No.-6 should be filed along with the prescribed fees </a:t>
            </a:r>
            <a:r>
              <a:rPr lang="en-GB" dirty="0" smtClean="0">
                <a:solidFill>
                  <a:srgbClr val="FFFF00"/>
                </a:solidFill>
              </a:rPr>
              <a:t>of </a:t>
            </a:r>
            <a:r>
              <a:rPr lang="en-GB" dirty="0" err="1" smtClean="0">
                <a:solidFill>
                  <a:srgbClr val="FFFF00"/>
                </a:solidFill>
              </a:rPr>
              <a:t>Rs</a:t>
            </a:r>
            <a:r>
              <a:rPr lang="en-GB" dirty="0" smtClean="0">
                <a:solidFill>
                  <a:srgbClr val="FFFF00"/>
                </a:solidFill>
              </a:rPr>
              <a:t>. 500</a:t>
            </a:r>
            <a:r>
              <a:rPr lang="en-GB" dirty="0" smtClean="0">
                <a:solidFill>
                  <a:schemeClr val="bg1"/>
                </a:solidFill>
              </a:rPr>
              <a:t>. If the representation of the article or the specimen of the article is filed Form No.-7 along with the </a:t>
            </a:r>
            <a:r>
              <a:rPr lang="en-GB" dirty="0" smtClean="0">
                <a:solidFill>
                  <a:srgbClr val="FFFF00"/>
                </a:solidFill>
              </a:rPr>
              <a:t>prescribed fees of </a:t>
            </a:r>
            <a:r>
              <a:rPr lang="en-GB" dirty="0" err="1" smtClean="0">
                <a:solidFill>
                  <a:srgbClr val="FFFF00"/>
                </a:solidFill>
              </a:rPr>
              <a:t>Rs</a:t>
            </a:r>
            <a:r>
              <a:rPr lang="en-GB" dirty="0" smtClean="0">
                <a:solidFill>
                  <a:srgbClr val="FFFF00"/>
                </a:solidFill>
              </a:rPr>
              <a:t>. 1,000 is required</a:t>
            </a:r>
            <a:r>
              <a:rPr lang="en-GB" dirty="0" smtClean="0">
                <a:solidFill>
                  <a:schemeClr val="bg1"/>
                </a:solidFill>
              </a:rPr>
              <a:t>. </a:t>
            </a:r>
          </a:p>
          <a:p>
            <a:r>
              <a:rPr lang="en-GB" b="1" dirty="0" smtClean="0">
                <a:solidFill>
                  <a:srgbClr val="FFC000"/>
                </a:solidFill>
              </a:rPr>
              <a:t>Step 2 Preparing a representation of the design </a:t>
            </a:r>
          </a:p>
          <a:p>
            <a:pPr marL="0" indent="0">
              <a:buNone/>
            </a:pPr>
            <a:r>
              <a:rPr lang="en-GB" dirty="0" smtClean="0">
                <a:solidFill>
                  <a:schemeClr val="bg1"/>
                </a:solidFill>
              </a:rPr>
              <a:t>A representation is the exact representation of the article on which the design has been applied. It should </a:t>
            </a:r>
            <a:r>
              <a:rPr lang="en-GB" dirty="0" smtClean="0">
                <a:solidFill>
                  <a:srgbClr val="FFFF00"/>
                </a:solidFill>
              </a:rPr>
              <a:t>be prepared on white A4 size paper of durable quality</a:t>
            </a:r>
            <a:r>
              <a:rPr lang="en-GB" dirty="0" smtClean="0">
                <a:solidFill>
                  <a:schemeClr val="bg1"/>
                </a:solidFill>
              </a:rPr>
              <a:t>. Do not prepare it on cardboard or mount it on other paper. Indicate details of the design and applicant clearly.</a:t>
            </a:r>
            <a:endParaRPr lang="en-IN" dirty="0">
              <a:solidFill>
                <a:schemeClr val="bg1"/>
              </a:solidFill>
            </a:endParaRPr>
          </a:p>
        </p:txBody>
      </p:sp>
    </p:spTree>
    <p:extLst>
      <p:ext uri="{BB962C8B-B14F-4D97-AF65-F5344CB8AC3E}">
        <p14:creationId xmlns:p14="http://schemas.microsoft.com/office/powerpoint/2010/main" val="1205794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b="1" dirty="0" smtClean="0">
                <a:solidFill>
                  <a:schemeClr val="bg1"/>
                </a:solidFill>
              </a:rPr>
              <a:t>A ten step guide application for industrial design</a:t>
            </a:r>
            <a:endParaRPr lang="en-IN" b="1" dirty="0">
              <a:solidFill>
                <a:schemeClr val="bg1"/>
              </a:solidFill>
            </a:endParaRPr>
          </a:p>
        </p:txBody>
      </p:sp>
      <p:sp>
        <p:nvSpPr>
          <p:cNvPr id="3" name="Content Placeholder 2"/>
          <p:cNvSpPr>
            <a:spLocks noGrp="1"/>
          </p:cNvSpPr>
          <p:nvPr>
            <p:ph idx="1"/>
          </p:nvPr>
        </p:nvSpPr>
        <p:spPr>
          <a:xfrm>
            <a:off x="838200" y="2295939"/>
            <a:ext cx="10515600" cy="4179288"/>
          </a:xfrm>
        </p:spPr>
        <p:txBody>
          <a:bodyPr>
            <a:normAutofit/>
          </a:bodyPr>
          <a:lstStyle/>
          <a:p>
            <a:r>
              <a:rPr lang="en-GB" b="1" dirty="0" smtClean="0">
                <a:solidFill>
                  <a:srgbClr val="FFC000"/>
                </a:solidFill>
              </a:rPr>
              <a:t>Step 3 Identifying the class of design </a:t>
            </a:r>
          </a:p>
          <a:p>
            <a:pPr marL="0" indent="0">
              <a:buNone/>
            </a:pPr>
            <a:r>
              <a:rPr lang="en-GB" dirty="0" smtClean="0">
                <a:solidFill>
                  <a:schemeClr val="bg1"/>
                </a:solidFill>
              </a:rPr>
              <a:t>Designs are required to be categorized in separate classes in order to provide for systematic registration. An internationally accepted classification of Industrial Designs based upon the function of the article is required. The class and sub-class should be mentioned in the application. </a:t>
            </a:r>
            <a:r>
              <a:rPr lang="en-GB" dirty="0" smtClean="0">
                <a:solidFill>
                  <a:srgbClr val="FFFF00"/>
                </a:solidFill>
              </a:rPr>
              <a:t>There are 32 classes and most of the classes are further divided into sub-classes</a:t>
            </a:r>
            <a:r>
              <a:rPr lang="en-GB" dirty="0" smtClean="0">
                <a:solidFill>
                  <a:schemeClr val="bg1"/>
                </a:solidFill>
              </a:rPr>
              <a:t>. </a:t>
            </a:r>
          </a:p>
          <a:p>
            <a:r>
              <a:rPr lang="en-GB" b="1" dirty="0" smtClean="0">
                <a:solidFill>
                  <a:srgbClr val="FFC000"/>
                </a:solidFill>
              </a:rPr>
              <a:t>Step 4 Providing a statement of novelty </a:t>
            </a:r>
          </a:p>
          <a:p>
            <a:pPr marL="0" indent="0">
              <a:buNone/>
            </a:pPr>
            <a:r>
              <a:rPr lang="en-GB" dirty="0" smtClean="0">
                <a:solidFill>
                  <a:srgbClr val="FFFF00"/>
                </a:solidFill>
              </a:rPr>
              <a:t>A statement of novelty should be included </a:t>
            </a:r>
            <a:r>
              <a:rPr lang="en-GB" dirty="0" smtClean="0">
                <a:solidFill>
                  <a:schemeClr val="bg1"/>
                </a:solidFill>
              </a:rPr>
              <a:t>on the representation of a design as per the Act in order to specify the claim. This will enable speedier examination and provide a more specific protection. The claim will protect the overall visual appearance of the design as described in the representation of drawing. </a:t>
            </a:r>
            <a:endParaRPr lang="en-IN" dirty="0">
              <a:solidFill>
                <a:schemeClr val="bg1"/>
              </a:solidFill>
            </a:endParaRPr>
          </a:p>
        </p:txBody>
      </p:sp>
    </p:spTree>
    <p:extLst>
      <p:ext uri="{BB962C8B-B14F-4D97-AF65-F5344CB8AC3E}">
        <p14:creationId xmlns:p14="http://schemas.microsoft.com/office/powerpoint/2010/main" val="375295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b="1" dirty="0" smtClean="0">
                <a:solidFill>
                  <a:schemeClr val="bg1"/>
                </a:solidFill>
              </a:rPr>
              <a:t>A ten step guide application for industrial design</a:t>
            </a:r>
            <a:endParaRPr lang="en-IN" b="1" dirty="0">
              <a:solidFill>
                <a:schemeClr val="bg1"/>
              </a:solidFill>
            </a:endParaRPr>
          </a:p>
        </p:txBody>
      </p:sp>
      <p:sp>
        <p:nvSpPr>
          <p:cNvPr id="3" name="Content Placeholder 2"/>
          <p:cNvSpPr>
            <a:spLocks noGrp="1"/>
          </p:cNvSpPr>
          <p:nvPr>
            <p:ph idx="1"/>
          </p:nvPr>
        </p:nvSpPr>
        <p:spPr/>
        <p:txBody>
          <a:bodyPr/>
          <a:lstStyle/>
          <a:p>
            <a:r>
              <a:rPr lang="en-GB" b="1" dirty="0" smtClean="0">
                <a:solidFill>
                  <a:srgbClr val="FFC000"/>
                </a:solidFill>
              </a:rPr>
              <a:t>Step 5 Including a disclaimer </a:t>
            </a:r>
          </a:p>
          <a:p>
            <a:pPr marL="0" indent="0">
              <a:buNone/>
            </a:pPr>
            <a:r>
              <a:rPr lang="en-GB" dirty="0" smtClean="0">
                <a:solidFill>
                  <a:schemeClr val="bg1"/>
                </a:solidFill>
              </a:rPr>
              <a:t>If the ornamental pattern on an article is likely to be confused with a trade mark, suggests any mechanical action or contains words, letters, numerals, etc., a disclaimer should be included in the representation. </a:t>
            </a:r>
          </a:p>
          <a:p>
            <a:r>
              <a:rPr lang="en-GB" b="1" dirty="0" smtClean="0">
                <a:solidFill>
                  <a:srgbClr val="FFC000"/>
                </a:solidFill>
              </a:rPr>
              <a:t>Step 6 Claiming a priority date </a:t>
            </a:r>
          </a:p>
          <a:p>
            <a:pPr marL="0" indent="0">
              <a:buNone/>
            </a:pPr>
            <a:r>
              <a:rPr lang="en-GB" dirty="0" smtClean="0">
                <a:solidFill>
                  <a:schemeClr val="bg1"/>
                </a:solidFill>
              </a:rPr>
              <a:t>If you have applied for protection of the design in convention countries or countries which are members of inter-governmental organizations, you </a:t>
            </a:r>
            <a:r>
              <a:rPr lang="en-GB" dirty="0" smtClean="0">
                <a:solidFill>
                  <a:srgbClr val="FFFF00"/>
                </a:solidFill>
              </a:rPr>
              <a:t>can claim registration of the design citing a priority date in India</a:t>
            </a:r>
            <a:r>
              <a:rPr lang="en-GB" dirty="0" smtClean="0">
                <a:solidFill>
                  <a:schemeClr val="bg1"/>
                </a:solidFill>
              </a:rPr>
              <a:t>. This is the date of filing of the application in any of such countries provided the application is made in India within six months</a:t>
            </a:r>
            <a:endParaRPr lang="en-IN" dirty="0">
              <a:solidFill>
                <a:schemeClr val="bg1"/>
              </a:solidFill>
            </a:endParaRPr>
          </a:p>
        </p:txBody>
      </p:sp>
    </p:spTree>
    <p:extLst>
      <p:ext uri="{BB962C8B-B14F-4D97-AF65-F5344CB8AC3E}">
        <p14:creationId xmlns:p14="http://schemas.microsoft.com/office/powerpoint/2010/main" val="3728953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b="1" dirty="0" smtClean="0">
                <a:solidFill>
                  <a:schemeClr val="bg1"/>
                </a:solidFill>
              </a:rPr>
              <a:t>A ten step guide application for industrial design</a:t>
            </a:r>
            <a:endParaRPr lang="en-IN" b="1" dirty="0">
              <a:solidFill>
                <a:schemeClr val="bg1"/>
              </a:solidFill>
            </a:endParaRPr>
          </a:p>
        </p:txBody>
      </p:sp>
      <p:sp>
        <p:nvSpPr>
          <p:cNvPr id="3" name="Content Placeholder 2"/>
          <p:cNvSpPr>
            <a:spLocks noGrp="1"/>
          </p:cNvSpPr>
          <p:nvPr>
            <p:ph idx="1"/>
          </p:nvPr>
        </p:nvSpPr>
        <p:spPr/>
        <p:txBody>
          <a:bodyPr/>
          <a:lstStyle/>
          <a:p>
            <a:r>
              <a:rPr lang="en-GB" b="1" dirty="0" smtClean="0">
                <a:solidFill>
                  <a:srgbClr val="FFC000"/>
                </a:solidFill>
              </a:rPr>
              <a:t>Step 7 Determining the fee to be paid </a:t>
            </a:r>
          </a:p>
          <a:p>
            <a:pPr marL="0" indent="0">
              <a:buNone/>
            </a:pPr>
            <a:r>
              <a:rPr lang="en-GB" dirty="0" smtClean="0">
                <a:solidFill>
                  <a:schemeClr val="bg1"/>
                </a:solidFill>
              </a:rPr>
              <a:t>Applications are to be accompanied by the required fee through cheque or draft payable at Kolkata or in cash (if filed in Design Office, Kolkata). Application for the registration of </a:t>
            </a:r>
            <a:r>
              <a:rPr lang="en-GB" dirty="0" smtClean="0">
                <a:solidFill>
                  <a:srgbClr val="FFFF00"/>
                </a:solidFill>
              </a:rPr>
              <a:t>design is </a:t>
            </a:r>
            <a:r>
              <a:rPr lang="en-GB" dirty="0" err="1" smtClean="0">
                <a:solidFill>
                  <a:srgbClr val="FFFF00"/>
                </a:solidFill>
              </a:rPr>
              <a:t>Rs</a:t>
            </a:r>
            <a:r>
              <a:rPr lang="en-GB" dirty="0" smtClean="0">
                <a:solidFill>
                  <a:srgbClr val="FFFF00"/>
                </a:solidFill>
              </a:rPr>
              <a:t> 1,000 and for renewal it is </a:t>
            </a:r>
            <a:r>
              <a:rPr lang="en-GB" dirty="0" err="1" smtClean="0">
                <a:solidFill>
                  <a:srgbClr val="FFFF00"/>
                </a:solidFill>
              </a:rPr>
              <a:t>Rs</a:t>
            </a:r>
            <a:r>
              <a:rPr lang="en-GB" dirty="0" smtClean="0">
                <a:solidFill>
                  <a:srgbClr val="FFFF00"/>
                </a:solidFill>
              </a:rPr>
              <a:t>. 2,000</a:t>
            </a:r>
            <a:r>
              <a:rPr lang="en-GB" dirty="0" smtClean="0">
                <a:solidFill>
                  <a:schemeClr val="bg1"/>
                </a:solidFill>
              </a:rPr>
              <a:t>. </a:t>
            </a:r>
          </a:p>
          <a:p>
            <a:r>
              <a:rPr lang="en-GB" b="1" dirty="0" smtClean="0">
                <a:solidFill>
                  <a:srgbClr val="FFC000"/>
                </a:solidFill>
              </a:rPr>
              <a:t>Step 8 Ensuring all enclosures are attached </a:t>
            </a:r>
          </a:p>
          <a:p>
            <a:pPr marL="0" indent="0">
              <a:buNone/>
            </a:pPr>
            <a:r>
              <a:rPr lang="en-GB" dirty="0" smtClean="0">
                <a:solidFill>
                  <a:schemeClr val="bg1"/>
                </a:solidFill>
              </a:rPr>
              <a:t>File an application only after ensuring that all enclosures and fee in the required numbers are attached. Applications can be filed in </a:t>
            </a:r>
            <a:r>
              <a:rPr lang="en-GB" dirty="0" smtClean="0">
                <a:solidFill>
                  <a:srgbClr val="FFFF00"/>
                </a:solidFill>
              </a:rPr>
              <a:t>either the Design Office in Kolkata or the branch offices of the Patent office in Delhi, Mumbai or Chennai.</a:t>
            </a:r>
            <a:endParaRPr lang="en-IN" dirty="0">
              <a:solidFill>
                <a:srgbClr val="FFFF00"/>
              </a:solidFill>
            </a:endParaRPr>
          </a:p>
        </p:txBody>
      </p:sp>
    </p:spTree>
    <p:extLst>
      <p:ext uri="{BB962C8B-B14F-4D97-AF65-F5344CB8AC3E}">
        <p14:creationId xmlns:p14="http://schemas.microsoft.com/office/powerpoint/2010/main" val="205529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solidFill>
                  <a:srgbClr val="FFFFFF"/>
                </a:solidFill>
                <a:uFill>
                  <a:solidFill>
                    <a:srgbClr val="FFFFFF"/>
                  </a:solidFill>
                </a:uFill>
                <a:latin typeface="Calibri"/>
                <a:cs typeface="Calibri"/>
              </a:rPr>
              <a:t>INTELLECTUAL</a:t>
            </a:r>
            <a:r>
              <a:rPr lang="en-IN" b="1" spc="-114" dirty="0">
                <a:solidFill>
                  <a:srgbClr val="FFFFFF"/>
                </a:solidFill>
                <a:uFill>
                  <a:solidFill>
                    <a:srgbClr val="FFFFFF"/>
                  </a:solidFill>
                </a:uFill>
                <a:latin typeface="Calibri"/>
                <a:cs typeface="Calibri"/>
              </a:rPr>
              <a:t> </a:t>
            </a:r>
            <a:r>
              <a:rPr lang="en-IN" b="1" dirty="0">
                <a:solidFill>
                  <a:srgbClr val="FFFFFF"/>
                </a:solidFill>
                <a:uFill>
                  <a:solidFill>
                    <a:srgbClr val="FFFFFF"/>
                  </a:solidFill>
                </a:uFill>
                <a:latin typeface="Calibri"/>
                <a:cs typeface="Calibri"/>
              </a:rPr>
              <a:t>PROPERTY</a:t>
            </a:r>
            <a:r>
              <a:rPr lang="en-IN" b="1" spc="-55" dirty="0">
                <a:solidFill>
                  <a:srgbClr val="FFFFFF"/>
                </a:solidFill>
                <a:uFill>
                  <a:solidFill>
                    <a:srgbClr val="FFFFFF"/>
                  </a:solidFill>
                </a:uFill>
                <a:latin typeface="Calibri"/>
                <a:cs typeface="Calibri"/>
              </a:rPr>
              <a:t> </a:t>
            </a:r>
            <a:r>
              <a:rPr lang="en-IN" b="1" dirty="0">
                <a:solidFill>
                  <a:srgbClr val="FFFFFF"/>
                </a:solidFill>
                <a:uFill>
                  <a:solidFill>
                    <a:srgbClr val="FFFFFF"/>
                  </a:solidFill>
                </a:uFill>
                <a:latin typeface="Calibri"/>
                <a:cs typeface="Calibri"/>
              </a:rPr>
              <a:t>RIGHTS</a:t>
            </a:r>
            <a:r>
              <a:rPr lang="en-IN" b="1" spc="-55" dirty="0">
                <a:solidFill>
                  <a:srgbClr val="FFFFFF"/>
                </a:solidFill>
                <a:uFill>
                  <a:solidFill>
                    <a:srgbClr val="FFFFFF"/>
                  </a:solidFill>
                </a:uFill>
                <a:latin typeface="Calibri"/>
                <a:cs typeface="Calibri"/>
              </a:rPr>
              <a:t> </a:t>
            </a:r>
            <a:r>
              <a:rPr lang="en-IN" b="1" spc="-10" dirty="0">
                <a:solidFill>
                  <a:srgbClr val="FFFFFF"/>
                </a:solidFill>
                <a:uFill>
                  <a:solidFill>
                    <a:srgbClr val="FFFFFF"/>
                  </a:solidFill>
                </a:uFill>
                <a:latin typeface="Calibri"/>
                <a:cs typeface="Calibri"/>
              </a:rPr>
              <a:t>(IPRs): </a:t>
            </a:r>
            <a:r>
              <a:rPr lang="en-IN" b="1" spc="-10" dirty="0">
                <a:solidFill>
                  <a:srgbClr val="FFFF00"/>
                </a:solidFill>
                <a:uFill>
                  <a:solidFill>
                    <a:srgbClr val="FFFFFF"/>
                  </a:solidFill>
                </a:uFill>
                <a:latin typeface="Calibri"/>
                <a:cs typeface="Calibri"/>
              </a:rPr>
              <a:t>Purpose</a:t>
            </a:r>
            <a:r>
              <a:rPr lang="en-IN" dirty="0">
                <a:solidFill>
                  <a:srgbClr val="FFFF00"/>
                </a:solidFill>
                <a:latin typeface="Calibri"/>
                <a:cs typeface="Calibri"/>
              </a:rPr>
              <a:t/>
            </a:r>
            <a:br>
              <a:rPr lang="en-IN" dirty="0">
                <a:solidFill>
                  <a:srgbClr val="FFFF00"/>
                </a:solidFill>
                <a:latin typeface="Calibri"/>
                <a:cs typeface="Calibri"/>
              </a:rPr>
            </a:br>
            <a:endParaRPr lang="en-IN" dirty="0"/>
          </a:p>
        </p:txBody>
      </p:sp>
      <p:sp>
        <p:nvSpPr>
          <p:cNvPr id="4" name="Content Placeholder 2"/>
          <p:cNvSpPr>
            <a:spLocks noGrp="1"/>
          </p:cNvSpPr>
          <p:nvPr>
            <p:ph idx="1"/>
          </p:nvPr>
        </p:nvSpPr>
        <p:spPr>
          <a:xfrm>
            <a:off x="887493" y="1865585"/>
            <a:ext cx="9720071" cy="4912901"/>
          </a:xfrm>
        </p:spPr>
        <p:txBody>
          <a:bodyPr>
            <a:noAutofit/>
          </a:bodyPr>
          <a:lstStyle/>
          <a:p>
            <a:pPr marL="842010" marR="421005" indent="0" algn="just">
              <a:lnSpc>
                <a:spcPct val="100000"/>
              </a:lnSpc>
              <a:spcBef>
                <a:spcPts val="2495"/>
              </a:spcBef>
              <a:buClr>
                <a:schemeClr val="bg1"/>
              </a:buClr>
              <a:buNone/>
            </a:pPr>
            <a:r>
              <a:rPr lang="en-GB" sz="2800" dirty="0">
                <a:solidFill>
                  <a:schemeClr val="bg1"/>
                </a:solidFill>
                <a:latin typeface="Arial" panose="020B0604020202020204" pitchFamily="34" charset="0"/>
                <a:cs typeface="Arial" panose="020B0604020202020204" pitchFamily="34" charset="0"/>
              </a:rPr>
              <a:t>The</a:t>
            </a:r>
            <a:r>
              <a:rPr lang="en-GB" sz="2800" spc="6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intellectual</a:t>
            </a:r>
            <a:r>
              <a:rPr lang="en-GB" sz="2800" spc="60" dirty="0">
                <a:solidFill>
                  <a:schemeClr val="bg1"/>
                </a:solidFill>
                <a:latin typeface="Arial" panose="020B0604020202020204" pitchFamily="34" charset="0"/>
                <a:cs typeface="Arial" panose="020B0604020202020204" pitchFamily="34" charset="0"/>
              </a:rPr>
              <a:t> </a:t>
            </a:r>
            <a:r>
              <a:rPr lang="en-GB" sz="2800" spc="-10" dirty="0">
                <a:solidFill>
                  <a:schemeClr val="bg1"/>
                </a:solidFill>
                <a:latin typeface="Arial" panose="020B0604020202020204" pitchFamily="34" charset="0"/>
                <a:cs typeface="Arial" panose="020B0604020202020204" pitchFamily="34" charset="0"/>
              </a:rPr>
              <a:t>property</a:t>
            </a:r>
            <a:r>
              <a:rPr lang="en-GB" sz="2800" spc="7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rights</a:t>
            </a:r>
            <a:r>
              <a:rPr lang="en-GB" sz="2800" spc="6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were</a:t>
            </a:r>
            <a:r>
              <a:rPr lang="en-GB" sz="2800" spc="45" dirty="0">
                <a:solidFill>
                  <a:schemeClr val="bg1"/>
                </a:solidFill>
                <a:latin typeface="Arial" panose="020B0604020202020204" pitchFamily="34" charset="0"/>
                <a:cs typeface="Arial" panose="020B0604020202020204" pitchFamily="34" charset="0"/>
              </a:rPr>
              <a:t> </a:t>
            </a:r>
            <a:r>
              <a:rPr lang="en-GB" sz="2800" spc="-25" dirty="0">
                <a:solidFill>
                  <a:schemeClr val="bg1"/>
                </a:solidFill>
                <a:latin typeface="Arial" panose="020B0604020202020204" pitchFamily="34" charset="0"/>
                <a:cs typeface="Arial" panose="020B0604020202020204" pitchFamily="34" charset="0"/>
              </a:rPr>
              <a:t>essentially</a:t>
            </a:r>
            <a:r>
              <a:rPr lang="en-GB" sz="2800" spc="70" dirty="0">
                <a:solidFill>
                  <a:schemeClr val="bg1"/>
                </a:solidFill>
                <a:latin typeface="Arial" panose="020B0604020202020204" pitchFamily="34" charset="0"/>
                <a:cs typeface="Arial" panose="020B0604020202020204" pitchFamily="34" charset="0"/>
              </a:rPr>
              <a:t> </a:t>
            </a:r>
            <a:r>
              <a:rPr lang="en-GB" sz="2800" spc="-35" dirty="0">
                <a:solidFill>
                  <a:schemeClr val="bg1"/>
                </a:solidFill>
                <a:latin typeface="Arial" panose="020B0604020202020204" pitchFamily="34" charset="0"/>
                <a:cs typeface="Arial" panose="020B0604020202020204" pitchFamily="34" charset="0"/>
              </a:rPr>
              <a:t>recognized </a:t>
            </a:r>
            <a:r>
              <a:rPr lang="en-GB" sz="2800" dirty="0">
                <a:solidFill>
                  <a:schemeClr val="bg1"/>
                </a:solidFill>
                <a:latin typeface="Arial" panose="020B0604020202020204" pitchFamily="34" charset="0"/>
                <a:cs typeface="Arial" panose="020B0604020202020204" pitchFamily="34" charset="0"/>
              </a:rPr>
              <a:t>and</a:t>
            </a:r>
            <a:r>
              <a:rPr lang="en-GB" sz="2800" spc="20" dirty="0">
                <a:solidFill>
                  <a:schemeClr val="bg1"/>
                </a:solidFill>
                <a:latin typeface="Arial" panose="020B0604020202020204" pitchFamily="34" charset="0"/>
                <a:cs typeface="Arial" panose="020B0604020202020204" pitchFamily="34" charset="0"/>
              </a:rPr>
              <a:t> </a:t>
            </a:r>
            <a:r>
              <a:rPr lang="en-GB" sz="2800" spc="-45" dirty="0">
                <a:solidFill>
                  <a:schemeClr val="bg1"/>
                </a:solidFill>
                <a:latin typeface="Arial" panose="020B0604020202020204" pitchFamily="34" charset="0"/>
                <a:cs typeface="Arial" panose="020B0604020202020204" pitchFamily="34" charset="0"/>
              </a:rPr>
              <a:t>accepted</a:t>
            </a:r>
            <a:r>
              <a:rPr lang="en-GB" sz="2800" spc="3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all</a:t>
            </a:r>
            <a:r>
              <a:rPr lang="en-GB" sz="2800" spc="25" dirty="0">
                <a:solidFill>
                  <a:schemeClr val="bg1"/>
                </a:solidFill>
                <a:latin typeface="Arial" panose="020B0604020202020204" pitchFamily="34" charset="0"/>
                <a:cs typeface="Arial" panose="020B0604020202020204" pitchFamily="34" charset="0"/>
              </a:rPr>
              <a:t> </a:t>
            </a:r>
            <a:r>
              <a:rPr lang="en-GB" sz="2800" spc="-20" dirty="0">
                <a:solidFill>
                  <a:schemeClr val="bg1"/>
                </a:solidFill>
                <a:latin typeface="Arial" panose="020B0604020202020204" pitchFamily="34" charset="0"/>
                <a:cs typeface="Arial" panose="020B0604020202020204" pitchFamily="34" charset="0"/>
              </a:rPr>
              <a:t>over</a:t>
            </a:r>
            <a:r>
              <a:rPr lang="en-GB" sz="2800" spc="1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the</a:t>
            </a:r>
            <a:r>
              <a:rPr lang="en-GB" sz="2800" spc="25" dirty="0">
                <a:solidFill>
                  <a:schemeClr val="bg1"/>
                </a:solidFill>
                <a:latin typeface="Arial" panose="020B0604020202020204" pitchFamily="34" charset="0"/>
                <a:cs typeface="Arial" panose="020B0604020202020204" pitchFamily="34" charset="0"/>
              </a:rPr>
              <a:t> </a:t>
            </a:r>
            <a:r>
              <a:rPr lang="en-GB" sz="2800" spc="-20" dirty="0">
                <a:solidFill>
                  <a:schemeClr val="bg1"/>
                </a:solidFill>
                <a:latin typeface="Arial" panose="020B0604020202020204" pitchFamily="34" charset="0"/>
                <a:cs typeface="Arial" panose="020B0604020202020204" pitchFamily="34" charset="0"/>
              </a:rPr>
              <a:t>world</a:t>
            </a:r>
            <a:r>
              <a:rPr lang="en-GB" sz="2800" spc="2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due</a:t>
            </a:r>
            <a:r>
              <a:rPr lang="en-GB" sz="2800" spc="30"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to</a:t>
            </a:r>
            <a:r>
              <a:rPr lang="en-GB" sz="2800" spc="15" dirty="0">
                <a:solidFill>
                  <a:schemeClr val="bg1"/>
                </a:solidFill>
                <a:latin typeface="Arial" panose="020B0604020202020204" pitchFamily="34" charset="0"/>
                <a:cs typeface="Arial" panose="020B0604020202020204" pitchFamily="34" charset="0"/>
              </a:rPr>
              <a:t> </a:t>
            </a:r>
            <a:r>
              <a:rPr lang="en-GB" sz="2800" dirty="0">
                <a:solidFill>
                  <a:schemeClr val="bg1"/>
                </a:solidFill>
                <a:latin typeface="Arial" panose="020B0604020202020204" pitchFamily="34" charset="0"/>
                <a:cs typeface="Arial" panose="020B0604020202020204" pitchFamily="34" charset="0"/>
              </a:rPr>
              <a:t>some</a:t>
            </a:r>
            <a:r>
              <a:rPr lang="en-GB" sz="2800" spc="40" dirty="0">
                <a:solidFill>
                  <a:schemeClr val="bg1"/>
                </a:solidFill>
                <a:latin typeface="Arial" panose="020B0604020202020204" pitchFamily="34" charset="0"/>
                <a:cs typeface="Arial" panose="020B0604020202020204" pitchFamily="34" charset="0"/>
              </a:rPr>
              <a:t> </a:t>
            </a:r>
            <a:r>
              <a:rPr lang="en-GB" sz="2800" spc="-10" dirty="0" smtClean="0">
                <a:solidFill>
                  <a:schemeClr val="bg1"/>
                </a:solidFill>
                <a:latin typeface="Arial" panose="020B0604020202020204" pitchFamily="34" charset="0"/>
                <a:cs typeface="Arial" panose="020B0604020202020204" pitchFamily="34" charset="0"/>
              </a:rPr>
              <a:t>important </a:t>
            </a:r>
            <a:r>
              <a:rPr lang="en-GB" sz="2800" spc="-10" dirty="0">
                <a:solidFill>
                  <a:schemeClr val="bg1"/>
                </a:solidFill>
                <a:latin typeface="Arial" panose="020B0604020202020204" pitchFamily="34" charset="0"/>
                <a:cs typeface="Arial" panose="020B0604020202020204" pitchFamily="34" charset="0"/>
              </a:rPr>
              <a:t>reasons.</a:t>
            </a:r>
            <a:endParaRPr lang="en-GB" sz="2800" dirty="0">
              <a:solidFill>
                <a:schemeClr val="bg1"/>
              </a:solidFill>
              <a:latin typeface="Arial" panose="020B0604020202020204" pitchFamily="34" charset="0"/>
              <a:cs typeface="Arial" panose="020B0604020202020204" pitchFamily="34" charset="0"/>
            </a:endParaRPr>
          </a:p>
          <a:p>
            <a:pPr marL="1413510" indent="-457200">
              <a:lnSpc>
                <a:spcPct val="100000"/>
              </a:lnSpc>
              <a:buClr>
                <a:schemeClr val="bg1"/>
              </a:buClr>
              <a:buFont typeface="Wingdings" panose="05000000000000000000" pitchFamily="2" charset="2"/>
              <a:buChar char="Ø"/>
              <a:tabLst>
                <a:tab pos="1242060" algn="l"/>
              </a:tabLst>
            </a:pPr>
            <a:r>
              <a:rPr lang="en-GB" sz="2800" spc="-90" dirty="0" smtClean="0">
                <a:solidFill>
                  <a:schemeClr val="bg1"/>
                </a:solidFill>
                <a:latin typeface="Arial" panose="020B0604020202020204" pitchFamily="34" charset="0"/>
                <a:cs typeface="Arial" panose="020B0604020202020204" pitchFamily="34" charset="0"/>
              </a:rPr>
              <a:t>To</a:t>
            </a:r>
            <a:r>
              <a:rPr lang="en-GB" sz="2800" spc="-60" dirty="0" smtClean="0">
                <a:solidFill>
                  <a:schemeClr val="bg1"/>
                </a:solidFill>
                <a:latin typeface="Arial" panose="020B0604020202020204" pitchFamily="34" charset="0"/>
                <a:cs typeface="Arial" panose="020B0604020202020204" pitchFamily="34" charset="0"/>
              </a:rPr>
              <a:t> </a:t>
            </a:r>
            <a:r>
              <a:rPr lang="en-GB" sz="2800" spc="-85" dirty="0">
                <a:solidFill>
                  <a:schemeClr val="bg1"/>
                </a:solidFill>
                <a:latin typeface="Arial" panose="020B0604020202020204" pitchFamily="34" charset="0"/>
                <a:cs typeface="Arial" panose="020B0604020202020204" pitchFamily="34" charset="0"/>
              </a:rPr>
              <a:t>provide</a:t>
            </a:r>
            <a:r>
              <a:rPr lang="en-GB" sz="2800" spc="-65" dirty="0">
                <a:solidFill>
                  <a:schemeClr val="bg1"/>
                </a:solidFill>
                <a:latin typeface="Arial" panose="020B0604020202020204" pitchFamily="34" charset="0"/>
                <a:cs typeface="Arial" panose="020B0604020202020204" pitchFamily="34" charset="0"/>
              </a:rPr>
              <a:t> </a:t>
            </a:r>
            <a:r>
              <a:rPr lang="en-GB" sz="2800" spc="-30" dirty="0">
                <a:solidFill>
                  <a:schemeClr val="bg1"/>
                </a:solidFill>
                <a:latin typeface="Arial" panose="020B0604020202020204" pitchFamily="34" charset="0"/>
                <a:cs typeface="Arial" panose="020B0604020202020204" pitchFamily="34" charset="0"/>
              </a:rPr>
              <a:t>an</a:t>
            </a:r>
            <a:r>
              <a:rPr lang="en-GB" sz="2800" spc="-110" dirty="0">
                <a:solidFill>
                  <a:schemeClr val="bg1"/>
                </a:solidFill>
                <a:latin typeface="Arial" panose="020B0604020202020204" pitchFamily="34" charset="0"/>
                <a:cs typeface="Arial" panose="020B0604020202020204" pitchFamily="34" charset="0"/>
              </a:rPr>
              <a:t> </a:t>
            </a:r>
            <a:r>
              <a:rPr lang="en-GB" sz="2800" i="1" spc="-35" dirty="0">
                <a:solidFill>
                  <a:srgbClr val="FFFF00"/>
                </a:solidFill>
                <a:latin typeface="Arial" panose="020B0604020202020204" pitchFamily="34" charset="0"/>
                <a:cs typeface="Arial" panose="020B0604020202020204" pitchFamily="34" charset="0"/>
              </a:rPr>
              <a:t>incentive</a:t>
            </a:r>
            <a:r>
              <a:rPr lang="en-GB" sz="2800" i="1" spc="-45" dirty="0">
                <a:solidFill>
                  <a:srgbClr val="FFFF00"/>
                </a:solidFill>
                <a:latin typeface="Arial" panose="020B0604020202020204" pitchFamily="34" charset="0"/>
                <a:cs typeface="Arial" panose="020B0604020202020204" pitchFamily="34" charset="0"/>
              </a:rPr>
              <a:t> </a:t>
            </a:r>
            <a:r>
              <a:rPr lang="en-GB" sz="2800" i="1" dirty="0">
                <a:solidFill>
                  <a:srgbClr val="FFFF00"/>
                </a:solidFill>
                <a:latin typeface="Arial" panose="020B0604020202020204" pitchFamily="34" charset="0"/>
                <a:cs typeface="Arial" panose="020B0604020202020204" pitchFamily="34" charset="0"/>
              </a:rPr>
              <a:t>to</a:t>
            </a:r>
            <a:r>
              <a:rPr lang="en-GB" sz="2800" i="1" spc="-75" dirty="0">
                <a:solidFill>
                  <a:srgbClr val="FFFF00"/>
                </a:solidFill>
                <a:latin typeface="Arial" panose="020B0604020202020204" pitchFamily="34" charset="0"/>
                <a:cs typeface="Arial" panose="020B0604020202020204" pitchFamily="34" charset="0"/>
              </a:rPr>
              <a:t> </a:t>
            </a:r>
            <a:r>
              <a:rPr lang="en-GB" sz="2800" i="1" spc="-60" dirty="0">
                <a:solidFill>
                  <a:srgbClr val="FFFF00"/>
                </a:solidFill>
                <a:latin typeface="Arial" panose="020B0604020202020204" pitchFamily="34" charset="0"/>
                <a:cs typeface="Arial" panose="020B0604020202020204" pitchFamily="34" charset="0"/>
              </a:rPr>
              <a:t>individuals</a:t>
            </a:r>
            <a:r>
              <a:rPr lang="en-GB" sz="2800" i="1" spc="-75" dirty="0">
                <a:solidFill>
                  <a:srgbClr val="FFFF00"/>
                </a:solidFill>
                <a:latin typeface="Arial" panose="020B0604020202020204" pitchFamily="34" charset="0"/>
                <a:cs typeface="Arial" panose="020B0604020202020204" pitchFamily="34" charset="0"/>
              </a:rPr>
              <a:t> </a:t>
            </a:r>
            <a:r>
              <a:rPr lang="en-GB" sz="2800" spc="-55" dirty="0">
                <a:solidFill>
                  <a:schemeClr val="bg1"/>
                </a:solidFill>
                <a:latin typeface="Arial" panose="020B0604020202020204" pitchFamily="34" charset="0"/>
                <a:cs typeface="Arial" panose="020B0604020202020204" pitchFamily="34" charset="0"/>
              </a:rPr>
              <a:t>for</a:t>
            </a:r>
            <a:r>
              <a:rPr lang="en-GB" sz="2800" spc="-95" dirty="0">
                <a:solidFill>
                  <a:schemeClr val="bg1"/>
                </a:solidFill>
                <a:latin typeface="Arial" panose="020B0604020202020204" pitchFamily="34" charset="0"/>
                <a:cs typeface="Arial" panose="020B0604020202020204" pitchFamily="34" charset="0"/>
              </a:rPr>
              <a:t> </a:t>
            </a:r>
            <a:r>
              <a:rPr lang="en-GB" sz="2800" spc="-40" dirty="0">
                <a:solidFill>
                  <a:schemeClr val="bg1"/>
                </a:solidFill>
                <a:latin typeface="Arial" panose="020B0604020202020204" pitchFamily="34" charset="0"/>
                <a:cs typeface="Arial" panose="020B0604020202020204" pitchFamily="34" charset="0"/>
              </a:rPr>
              <a:t>new</a:t>
            </a:r>
            <a:r>
              <a:rPr lang="en-GB" sz="2800" spc="-75" dirty="0">
                <a:solidFill>
                  <a:schemeClr val="bg1"/>
                </a:solidFill>
                <a:latin typeface="Arial" panose="020B0604020202020204" pitchFamily="34" charset="0"/>
                <a:cs typeface="Arial" panose="020B0604020202020204" pitchFamily="34" charset="0"/>
              </a:rPr>
              <a:t> </a:t>
            </a:r>
            <a:r>
              <a:rPr lang="en-GB" sz="2800" spc="-10" dirty="0">
                <a:solidFill>
                  <a:schemeClr val="bg1"/>
                </a:solidFill>
                <a:latin typeface="Arial" panose="020B0604020202020204" pitchFamily="34" charset="0"/>
                <a:cs typeface="Arial" panose="020B0604020202020204" pitchFamily="34" charset="0"/>
              </a:rPr>
              <a:t>creations</a:t>
            </a:r>
            <a:endParaRPr lang="en-GB" sz="2800" dirty="0">
              <a:solidFill>
                <a:schemeClr val="bg1"/>
              </a:solidFill>
              <a:latin typeface="Arial" panose="020B0604020202020204" pitchFamily="34" charset="0"/>
              <a:cs typeface="Arial" panose="020B0604020202020204" pitchFamily="34" charset="0"/>
            </a:endParaRPr>
          </a:p>
          <a:p>
            <a:pPr marL="1413510" indent="-457200">
              <a:lnSpc>
                <a:spcPct val="100000"/>
              </a:lnSpc>
              <a:buClr>
                <a:schemeClr val="bg1"/>
              </a:buClr>
              <a:buFont typeface="Wingdings" panose="05000000000000000000" pitchFamily="2" charset="2"/>
              <a:buChar char="Ø"/>
              <a:tabLst>
                <a:tab pos="1242060" algn="l"/>
              </a:tabLst>
            </a:pPr>
            <a:r>
              <a:rPr lang="en-GB" sz="2800" spc="-90" dirty="0" smtClean="0">
                <a:solidFill>
                  <a:schemeClr val="bg1"/>
                </a:solidFill>
                <a:latin typeface="Arial" panose="020B0604020202020204" pitchFamily="34" charset="0"/>
                <a:cs typeface="Arial" panose="020B0604020202020204" pitchFamily="34" charset="0"/>
              </a:rPr>
              <a:t>To</a:t>
            </a:r>
            <a:r>
              <a:rPr lang="en-GB" sz="2800" spc="-60" dirty="0" smtClean="0">
                <a:solidFill>
                  <a:schemeClr val="bg1"/>
                </a:solidFill>
                <a:latin typeface="Arial" panose="020B0604020202020204" pitchFamily="34" charset="0"/>
                <a:cs typeface="Arial" panose="020B0604020202020204" pitchFamily="34" charset="0"/>
              </a:rPr>
              <a:t> </a:t>
            </a:r>
            <a:r>
              <a:rPr lang="en-GB" sz="2800" spc="-100" dirty="0">
                <a:solidFill>
                  <a:schemeClr val="bg1"/>
                </a:solidFill>
                <a:latin typeface="Arial" panose="020B0604020202020204" pitchFamily="34" charset="0"/>
                <a:cs typeface="Arial" panose="020B0604020202020204" pitchFamily="34" charset="0"/>
              </a:rPr>
              <a:t>accord</a:t>
            </a:r>
            <a:r>
              <a:rPr lang="en-GB" sz="2800" spc="-50" dirty="0">
                <a:solidFill>
                  <a:schemeClr val="bg1"/>
                </a:solidFill>
                <a:latin typeface="Arial" panose="020B0604020202020204" pitchFamily="34" charset="0"/>
                <a:cs typeface="Arial" panose="020B0604020202020204" pitchFamily="34" charset="0"/>
              </a:rPr>
              <a:t> </a:t>
            </a:r>
            <a:r>
              <a:rPr lang="en-GB" sz="2800" spc="-10" dirty="0">
                <a:solidFill>
                  <a:schemeClr val="bg1"/>
                </a:solidFill>
                <a:latin typeface="Arial" panose="020B0604020202020204" pitchFamily="34" charset="0"/>
                <a:cs typeface="Arial" panose="020B0604020202020204" pitchFamily="34" charset="0"/>
              </a:rPr>
              <a:t>due</a:t>
            </a:r>
            <a:r>
              <a:rPr lang="en-GB" sz="2800" spc="-120" dirty="0">
                <a:solidFill>
                  <a:schemeClr val="bg1"/>
                </a:solidFill>
                <a:latin typeface="Arial" panose="020B0604020202020204" pitchFamily="34" charset="0"/>
                <a:cs typeface="Arial" panose="020B0604020202020204" pitchFamily="34" charset="0"/>
              </a:rPr>
              <a:t> </a:t>
            </a:r>
            <a:r>
              <a:rPr lang="en-GB" sz="2800" i="1" spc="-35" dirty="0">
                <a:solidFill>
                  <a:srgbClr val="FFFF00"/>
                </a:solidFill>
                <a:latin typeface="Arial" panose="020B0604020202020204" pitchFamily="34" charset="0"/>
                <a:cs typeface="Arial" panose="020B0604020202020204" pitchFamily="34" charset="0"/>
              </a:rPr>
              <a:t>recognition</a:t>
            </a:r>
            <a:r>
              <a:rPr lang="en-GB" sz="2800" i="1" spc="-65" dirty="0">
                <a:solidFill>
                  <a:srgbClr val="FFFF00"/>
                </a:solidFill>
                <a:latin typeface="Arial" panose="020B0604020202020204" pitchFamily="34" charset="0"/>
                <a:cs typeface="Arial" panose="020B0604020202020204" pitchFamily="34" charset="0"/>
              </a:rPr>
              <a:t> </a:t>
            </a:r>
            <a:r>
              <a:rPr lang="en-GB" sz="2800" i="1" dirty="0">
                <a:solidFill>
                  <a:srgbClr val="FFFF00"/>
                </a:solidFill>
                <a:latin typeface="Arial" panose="020B0604020202020204" pitchFamily="34" charset="0"/>
                <a:cs typeface="Arial" panose="020B0604020202020204" pitchFamily="34" charset="0"/>
              </a:rPr>
              <a:t>to</a:t>
            </a:r>
            <a:r>
              <a:rPr lang="en-GB" sz="2800" i="1" spc="-70" dirty="0">
                <a:solidFill>
                  <a:srgbClr val="FFFF00"/>
                </a:solidFill>
                <a:latin typeface="Arial" panose="020B0604020202020204" pitchFamily="34" charset="0"/>
                <a:cs typeface="Arial" panose="020B0604020202020204" pitchFamily="34" charset="0"/>
              </a:rPr>
              <a:t> </a:t>
            </a:r>
            <a:r>
              <a:rPr lang="en-GB" sz="2800" i="1" dirty="0">
                <a:solidFill>
                  <a:srgbClr val="FFFF00"/>
                </a:solidFill>
                <a:latin typeface="Arial" panose="020B0604020202020204" pitchFamily="34" charset="0"/>
                <a:cs typeface="Arial" panose="020B0604020202020204" pitchFamily="34" charset="0"/>
              </a:rPr>
              <a:t>the</a:t>
            </a:r>
            <a:r>
              <a:rPr lang="en-GB" sz="2800" i="1" spc="-65" dirty="0">
                <a:solidFill>
                  <a:srgbClr val="FFFF00"/>
                </a:solidFill>
                <a:latin typeface="Arial" panose="020B0604020202020204" pitchFamily="34" charset="0"/>
                <a:cs typeface="Arial" panose="020B0604020202020204" pitchFamily="34" charset="0"/>
              </a:rPr>
              <a:t> </a:t>
            </a:r>
            <a:r>
              <a:rPr lang="en-GB" sz="2800" i="1" spc="-100" dirty="0">
                <a:solidFill>
                  <a:srgbClr val="FFFF00"/>
                </a:solidFill>
                <a:latin typeface="Arial" panose="020B0604020202020204" pitchFamily="34" charset="0"/>
                <a:cs typeface="Arial" panose="020B0604020202020204" pitchFamily="34" charset="0"/>
              </a:rPr>
              <a:t>creators</a:t>
            </a:r>
            <a:r>
              <a:rPr lang="en-GB" sz="2800" i="1" spc="-50" dirty="0">
                <a:solidFill>
                  <a:srgbClr val="FFFF00"/>
                </a:solidFill>
                <a:latin typeface="Arial" panose="020B0604020202020204" pitchFamily="34" charset="0"/>
                <a:cs typeface="Arial" panose="020B0604020202020204" pitchFamily="34" charset="0"/>
              </a:rPr>
              <a:t> </a:t>
            </a:r>
            <a:r>
              <a:rPr lang="en-GB" sz="2800" spc="-50" dirty="0">
                <a:solidFill>
                  <a:schemeClr val="bg1"/>
                </a:solidFill>
                <a:latin typeface="Arial" panose="020B0604020202020204" pitchFamily="34" charset="0"/>
                <a:cs typeface="Arial" panose="020B0604020202020204" pitchFamily="34" charset="0"/>
              </a:rPr>
              <a:t>and</a:t>
            </a:r>
            <a:r>
              <a:rPr lang="en-GB" sz="2800" spc="-70" dirty="0">
                <a:solidFill>
                  <a:schemeClr val="bg1"/>
                </a:solidFill>
                <a:latin typeface="Arial" panose="020B0604020202020204" pitchFamily="34" charset="0"/>
                <a:cs typeface="Arial" panose="020B0604020202020204" pitchFamily="34" charset="0"/>
              </a:rPr>
              <a:t> </a:t>
            </a:r>
            <a:r>
              <a:rPr lang="en-GB" sz="2800" spc="-10" dirty="0">
                <a:solidFill>
                  <a:schemeClr val="bg1"/>
                </a:solidFill>
                <a:latin typeface="Arial" panose="020B0604020202020204" pitchFamily="34" charset="0"/>
                <a:cs typeface="Arial" panose="020B0604020202020204" pitchFamily="34" charset="0"/>
              </a:rPr>
              <a:t>inventors</a:t>
            </a:r>
            <a:endParaRPr lang="en-GB" sz="2800" dirty="0">
              <a:solidFill>
                <a:schemeClr val="bg1"/>
              </a:solidFill>
              <a:latin typeface="Arial" panose="020B0604020202020204" pitchFamily="34" charset="0"/>
              <a:cs typeface="Arial" panose="020B0604020202020204" pitchFamily="34" charset="0"/>
            </a:endParaRPr>
          </a:p>
          <a:p>
            <a:pPr marL="1413510" indent="-457200">
              <a:lnSpc>
                <a:spcPct val="100000"/>
              </a:lnSpc>
              <a:buClr>
                <a:schemeClr val="bg1"/>
              </a:buClr>
              <a:buFont typeface="Wingdings" panose="05000000000000000000" pitchFamily="2" charset="2"/>
              <a:buChar char="Ø"/>
              <a:tabLst>
                <a:tab pos="1242060" algn="l"/>
              </a:tabLst>
            </a:pPr>
            <a:r>
              <a:rPr lang="en-GB" sz="2800" spc="-90" dirty="0" smtClean="0">
                <a:solidFill>
                  <a:schemeClr val="bg1"/>
                </a:solidFill>
                <a:latin typeface="Arial" panose="020B0604020202020204" pitchFamily="34" charset="0"/>
                <a:cs typeface="Arial" panose="020B0604020202020204" pitchFamily="34" charset="0"/>
              </a:rPr>
              <a:t>To</a:t>
            </a:r>
            <a:r>
              <a:rPr lang="en-GB" sz="2800" spc="-55" dirty="0" smtClean="0">
                <a:solidFill>
                  <a:schemeClr val="bg1"/>
                </a:solidFill>
                <a:latin typeface="Arial" panose="020B0604020202020204" pitchFamily="34" charset="0"/>
                <a:cs typeface="Arial" panose="020B0604020202020204" pitchFamily="34" charset="0"/>
              </a:rPr>
              <a:t> </a:t>
            </a:r>
            <a:r>
              <a:rPr lang="en-GB" sz="2800" spc="-70" dirty="0">
                <a:solidFill>
                  <a:schemeClr val="bg1"/>
                </a:solidFill>
                <a:latin typeface="Arial" panose="020B0604020202020204" pitchFamily="34" charset="0"/>
                <a:cs typeface="Arial" panose="020B0604020202020204" pitchFamily="34" charset="0"/>
              </a:rPr>
              <a:t>ensure</a:t>
            </a:r>
            <a:r>
              <a:rPr lang="en-GB" sz="2800" spc="-25" dirty="0">
                <a:solidFill>
                  <a:schemeClr val="bg1"/>
                </a:solidFill>
                <a:latin typeface="Arial" panose="020B0604020202020204" pitchFamily="34" charset="0"/>
                <a:cs typeface="Arial" panose="020B0604020202020204" pitchFamily="34" charset="0"/>
              </a:rPr>
              <a:t> </a:t>
            </a:r>
            <a:r>
              <a:rPr lang="en-GB" sz="2800" i="1" spc="-80" dirty="0">
                <a:solidFill>
                  <a:srgbClr val="FFFF00"/>
                </a:solidFill>
                <a:latin typeface="Arial" panose="020B0604020202020204" pitchFamily="34" charset="0"/>
                <a:cs typeface="Arial" panose="020B0604020202020204" pitchFamily="34" charset="0"/>
              </a:rPr>
              <a:t>material</a:t>
            </a:r>
            <a:r>
              <a:rPr lang="en-GB" sz="2800" i="1" spc="-30" dirty="0">
                <a:solidFill>
                  <a:srgbClr val="FFFF00"/>
                </a:solidFill>
                <a:latin typeface="Arial" panose="020B0604020202020204" pitchFamily="34" charset="0"/>
                <a:cs typeface="Arial" panose="020B0604020202020204" pitchFamily="34" charset="0"/>
              </a:rPr>
              <a:t> </a:t>
            </a:r>
            <a:r>
              <a:rPr lang="en-GB" sz="2800" i="1" spc="-145" dirty="0">
                <a:solidFill>
                  <a:srgbClr val="FFFF00"/>
                </a:solidFill>
                <a:latin typeface="Arial" panose="020B0604020202020204" pitchFamily="34" charset="0"/>
                <a:cs typeface="Arial" panose="020B0604020202020204" pitchFamily="34" charset="0"/>
              </a:rPr>
              <a:t>reward</a:t>
            </a:r>
            <a:r>
              <a:rPr lang="en-GB" sz="2800" i="1" spc="-5" dirty="0">
                <a:solidFill>
                  <a:srgbClr val="FFFF00"/>
                </a:solidFill>
                <a:latin typeface="Arial" panose="020B0604020202020204" pitchFamily="34" charset="0"/>
                <a:cs typeface="Arial" panose="020B0604020202020204" pitchFamily="34" charset="0"/>
              </a:rPr>
              <a:t> </a:t>
            </a:r>
            <a:r>
              <a:rPr lang="en-GB" sz="2800" i="1" spc="-70" dirty="0">
                <a:solidFill>
                  <a:srgbClr val="FFFF00"/>
                </a:solidFill>
                <a:latin typeface="Arial" panose="020B0604020202020204" pitchFamily="34" charset="0"/>
                <a:cs typeface="Arial" panose="020B0604020202020204" pitchFamily="34" charset="0"/>
              </a:rPr>
              <a:t>for</a:t>
            </a:r>
            <a:r>
              <a:rPr lang="en-GB" sz="2800" i="1" spc="-30" dirty="0">
                <a:solidFill>
                  <a:srgbClr val="FFFF00"/>
                </a:solidFill>
                <a:latin typeface="Arial" panose="020B0604020202020204" pitchFamily="34" charset="0"/>
                <a:cs typeface="Arial" panose="020B0604020202020204" pitchFamily="34" charset="0"/>
              </a:rPr>
              <a:t> </a:t>
            </a:r>
            <a:r>
              <a:rPr lang="en-GB" sz="2800" i="1" spc="-40" dirty="0">
                <a:solidFill>
                  <a:srgbClr val="FFFF00"/>
                </a:solidFill>
                <a:latin typeface="Arial" panose="020B0604020202020204" pitchFamily="34" charset="0"/>
                <a:cs typeface="Arial" panose="020B0604020202020204" pitchFamily="34" charset="0"/>
              </a:rPr>
              <a:t>intellectual</a:t>
            </a:r>
            <a:r>
              <a:rPr lang="en-GB" sz="2800" i="1" spc="-25" dirty="0">
                <a:solidFill>
                  <a:srgbClr val="FFFF00"/>
                </a:solidFill>
                <a:latin typeface="Arial" panose="020B0604020202020204" pitchFamily="34" charset="0"/>
                <a:cs typeface="Arial" panose="020B0604020202020204" pitchFamily="34" charset="0"/>
              </a:rPr>
              <a:t> </a:t>
            </a:r>
            <a:r>
              <a:rPr lang="en-GB" sz="2800" i="1" spc="-10" dirty="0">
                <a:solidFill>
                  <a:srgbClr val="FFFF00"/>
                </a:solidFill>
                <a:latin typeface="Arial" panose="020B0604020202020204" pitchFamily="34" charset="0"/>
                <a:cs typeface="Arial" panose="020B0604020202020204" pitchFamily="34" charset="0"/>
              </a:rPr>
              <a:t>property</a:t>
            </a:r>
            <a:endParaRPr lang="en-GB" sz="2800" i="1" dirty="0">
              <a:solidFill>
                <a:srgbClr val="FFFF00"/>
              </a:solidFill>
              <a:latin typeface="Arial" panose="020B0604020202020204" pitchFamily="34" charset="0"/>
              <a:cs typeface="Arial" panose="020B0604020202020204" pitchFamily="34" charset="0"/>
            </a:endParaRPr>
          </a:p>
          <a:p>
            <a:pPr marL="1413510" indent="-457200">
              <a:lnSpc>
                <a:spcPct val="100000"/>
              </a:lnSpc>
              <a:buClr>
                <a:schemeClr val="bg1"/>
              </a:buClr>
              <a:buFont typeface="Wingdings" panose="05000000000000000000" pitchFamily="2" charset="2"/>
              <a:buChar char="Ø"/>
              <a:tabLst>
                <a:tab pos="1242060" algn="l"/>
              </a:tabLst>
            </a:pPr>
            <a:r>
              <a:rPr lang="en-GB" sz="2800" spc="-90" dirty="0" smtClean="0">
                <a:solidFill>
                  <a:schemeClr val="bg1"/>
                </a:solidFill>
                <a:latin typeface="Arial" panose="020B0604020202020204" pitchFamily="34" charset="0"/>
                <a:cs typeface="Arial" panose="020B0604020202020204" pitchFamily="34" charset="0"/>
              </a:rPr>
              <a:t>To</a:t>
            </a:r>
            <a:r>
              <a:rPr lang="en-GB" sz="2800" spc="-60" dirty="0" smtClean="0">
                <a:solidFill>
                  <a:schemeClr val="bg1"/>
                </a:solidFill>
                <a:latin typeface="Arial" panose="020B0604020202020204" pitchFamily="34" charset="0"/>
                <a:cs typeface="Arial" panose="020B0604020202020204" pitchFamily="34" charset="0"/>
              </a:rPr>
              <a:t> </a:t>
            </a:r>
            <a:r>
              <a:rPr lang="en-GB" sz="2800" spc="-95" dirty="0">
                <a:solidFill>
                  <a:schemeClr val="bg1"/>
                </a:solidFill>
                <a:latin typeface="Arial" panose="020B0604020202020204" pitchFamily="34" charset="0"/>
                <a:cs typeface="Arial" panose="020B0604020202020204" pitchFamily="34" charset="0"/>
              </a:rPr>
              <a:t>make</a:t>
            </a:r>
            <a:r>
              <a:rPr lang="en-GB" sz="2800" spc="-55" dirty="0">
                <a:solidFill>
                  <a:schemeClr val="bg1"/>
                </a:solidFill>
                <a:latin typeface="Arial" panose="020B0604020202020204" pitchFamily="34" charset="0"/>
                <a:cs typeface="Arial" panose="020B0604020202020204" pitchFamily="34" charset="0"/>
              </a:rPr>
              <a:t> </a:t>
            </a:r>
            <a:r>
              <a:rPr lang="en-GB" sz="2800" i="1" spc="-110" dirty="0">
                <a:solidFill>
                  <a:srgbClr val="FFFF00"/>
                </a:solidFill>
                <a:latin typeface="Arial" panose="020B0604020202020204" pitchFamily="34" charset="0"/>
                <a:cs typeface="Arial" panose="020B0604020202020204" pitchFamily="34" charset="0"/>
              </a:rPr>
              <a:t>available</a:t>
            </a:r>
            <a:r>
              <a:rPr lang="en-GB" sz="2800" i="1" spc="-40" dirty="0">
                <a:solidFill>
                  <a:srgbClr val="FFFF00"/>
                </a:solidFill>
                <a:latin typeface="Arial" panose="020B0604020202020204" pitchFamily="34" charset="0"/>
                <a:cs typeface="Arial" panose="020B0604020202020204" pitchFamily="34" charset="0"/>
              </a:rPr>
              <a:t> </a:t>
            </a:r>
            <a:r>
              <a:rPr lang="en-GB" sz="2800" i="1" spc="-25" dirty="0">
                <a:solidFill>
                  <a:srgbClr val="FFFF00"/>
                </a:solidFill>
                <a:latin typeface="Arial" panose="020B0604020202020204" pitchFamily="34" charset="0"/>
                <a:cs typeface="Arial" panose="020B0604020202020204" pitchFamily="34" charset="0"/>
              </a:rPr>
              <a:t>genuine</a:t>
            </a:r>
            <a:r>
              <a:rPr lang="en-GB" sz="2800" i="1" spc="-75" dirty="0">
                <a:solidFill>
                  <a:srgbClr val="FFFF00"/>
                </a:solidFill>
                <a:latin typeface="Arial" panose="020B0604020202020204" pitchFamily="34" charset="0"/>
                <a:cs typeface="Arial" panose="020B0604020202020204" pitchFamily="34" charset="0"/>
              </a:rPr>
              <a:t> </a:t>
            </a:r>
            <a:r>
              <a:rPr lang="en-GB" sz="2800" i="1" spc="-50" dirty="0">
                <a:solidFill>
                  <a:srgbClr val="FFFF00"/>
                </a:solidFill>
                <a:latin typeface="Arial" panose="020B0604020202020204" pitchFamily="34" charset="0"/>
                <a:cs typeface="Arial" panose="020B0604020202020204" pitchFamily="34" charset="0"/>
              </a:rPr>
              <a:t>and</a:t>
            </a:r>
            <a:r>
              <a:rPr lang="en-GB" sz="2800" i="1" spc="-55" dirty="0">
                <a:solidFill>
                  <a:srgbClr val="FFFF00"/>
                </a:solidFill>
                <a:latin typeface="Arial" panose="020B0604020202020204" pitchFamily="34" charset="0"/>
                <a:cs typeface="Arial" panose="020B0604020202020204" pitchFamily="34" charset="0"/>
              </a:rPr>
              <a:t> original </a:t>
            </a:r>
            <a:r>
              <a:rPr lang="en-GB" sz="2800" i="1" spc="-10" dirty="0">
                <a:solidFill>
                  <a:srgbClr val="FFFF00"/>
                </a:solidFill>
                <a:latin typeface="Arial" panose="020B0604020202020204" pitchFamily="34" charset="0"/>
                <a:cs typeface="Arial" panose="020B0604020202020204" pitchFamily="34" charset="0"/>
              </a:rPr>
              <a:t>products</a:t>
            </a:r>
            <a:r>
              <a:rPr lang="en-GB" sz="2800" spc="-10" dirty="0">
                <a:solidFill>
                  <a:schemeClr val="bg1"/>
                </a:solidFill>
                <a:latin typeface="Arial" panose="020B0604020202020204" pitchFamily="34" charset="0"/>
                <a:cs typeface="Arial" panose="020B0604020202020204" pitchFamily="34" charset="0"/>
              </a:rPr>
              <a:t>.</a:t>
            </a:r>
            <a:endParaRPr lang="en-GB" sz="2800" dirty="0">
              <a:solidFill>
                <a:schemeClr val="bg1"/>
              </a:solidFill>
              <a:latin typeface="Arial" panose="020B0604020202020204" pitchFamily="34" charset="0"/>
              <a:cs typeface="Arial" panose="020B0604020202020204" pitchFamily="34" charset="0"/>
            </a:endParaRPr>
          </a:p>
          <a:p>
            <a:pPr>
              <a:lnSpc>
                <a:spcPct val="100000"/>
              </a:lnSpc>
              <a:buClr>
                <a:schemeClr val="bg1"/>
              </a:buClr>
              <a:buFont typeface="Wingdings" panose="05000000000000000000" pitchFamily="2" charset="2"/>
              <a:buChar char="Ø"/>
            </a:pPr>
            <a:endParaRPr lang="en-IN"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6364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b="1" dirty="0" smtClean="0">
                <a:solidFill>
                  <a:schemeClr val="bg1"/>
                </a:solidFill>
              </a:rPr>
              <a:t>A ten step guide application for industrial design</a:t>
            </a:r>
            <a:endParaRPr lang="en-IN" b="1" dirty="0">
              <a:solidFill>
                <a:schemeClr val="bg1"/>
              </a:solidFill>
            </a:endParaRPr>
          </a:p>
        </p:txBody>
      </p:sp>
      <p:sp>
        <p:nvSpPr>
          <p:cNvPr id="3" name="Content Placeholder 2"/>
          <p:cNvSpPr>
            <a:spLocks noGrp="1"/>
          </p:cNvSpPr>
          <p:nvPr>
            <p:ph idx="1"/>
          </p:nvPr>
        </p:nvSpPr>
        <p:spPr/>
        <p:txBody>
          <a:bodyPr/>
          <a:lstStyle/>
          <a:p>
            <a:r>
              <a:rPr lang="en-GB" b="1" dirty="0" smtClean="0">
                <a:solidFill>
                  <a:srgbClr val="FFC000"/>
                </a:solidFill>
              </a:rPr>
              <a:t>Step 9 Complying with objections (if any) </a:t>
            </a:r>
          </a:p>
          <a:p>
            <a:pPr marL="0" indent="0">
              <a:buNone/>
            </a:pPr>
            <a:r>
              <a:rPr lang="en-GB" dirty="0" smtClean="0">
                <a:solidFill>
                  <a:schemeClr val="bg1"/>
                </a:solidFill>
              </a:rPr>
              <a:t>If the </a:t>
            </a:r>
            <a:r>
              <a:rPr lang="en-GB" dirty="0" smtClean="0">
                <a:solidFill>
                  <a:srgbClr val="FFFF00"/>
                </a:solidFill>
              </a:rPr>
              <a:t>Design Office seeks additional information or clarifications after preliminary examination, please ensure that these are provided promptly</a:t>
            </a:r>
            <a:r>
              <a:rPr lang="en-GB" dirty="0" smtClean="0">
                <a:solidFill>
                  <a:schemeClr val="bg1"/>
                </a:solidFill>
              </a:rPr>
              <a:t>. This will help the office to take up your application for early examination. </a:t>
            </a:r>
          </a:p>
          <a:p>
            <a:r>
              <a:rPr lang="en-GB" b="1" dirty="0" smtClean="0">
                <a:solidFill>
                  <a:srgbClr val="FFC000"/>
                </a:solidFill>
              </a:rPr>
              <a:t>Step 10 Providing full details </a:t>
            </a:r>
          </a:p>
          <a:p>
            <a:pPr marL="0" indent="0">
              <a:buNone/>
            </a:pPr>
            <a:r>
              <a:rPr lang="en-GB" dirty="0" smtClean="0">
                <a:solidFill>
                  <a:schemeClr val="bg1"/>
                </a:solidFill>
              </a:rPr>
              <a:t>While filing an application make sure that </a:t>
            </a:r>
            <a:r>
              <a:rPr lang="en-GB" dirty="0" smtClean="0">
                <a:solidFill>
                  <a:srgbClr val="FFFF00"/>
                </a:solidFill>
              </a:rPr>
              <a:t>all contact details and addresses are clearly and legibly filled in. </a:t>
            </a:r>
            <a:r>
              <a:rPr lang="en-GB" dirty="0" smtClean="0">
                <a:solidFill>
                  <a:schemeClr val="bg1"/>
                </a:solidFill>
              </a:rPr>
              <a:t>This will enable the office to keep in touch with you and convey decisions. </a:t>
            </a:r>
            <a:endParaRPr lang="en-IN" dirty="0">
              <a:solidFill>
                <a:schemeClr val="bg1"/>
              </a:solidFill>
            </a:endParaRPr>
          </a:p>
        </p:txBody>
      </p:sp>
    </p:spTree>
    <p:extLst>
      <p:ext uri="{BB962C8B-B14F-4D97-AF65-F5344CB8AC3E}">
        <p14:creationId xmlns:p14="http://schemas.microsoft.com/office/powerpoint/2010/main" val="286042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098908" y="3362414"/>
            <a:ext cx="3777659" cy="3399893"/>
          </a:xfrm>
          <a:prstGeom prst="rect">
            <a:avLst/>
          </a:prstGeom>
        </p:spPr>
      </p:pic>
      <p:pic>
        <p:nvPicPr>
          <p:cNvPr id="5" name="Picture 4"/>
          <p:cNvPicPr>
            <a:picLocks noChangeAspect="1"/>
          </p:cNvPicPr>
          <p:nvPr/>
        </p:nvPicPr>
        <p:blipFill>
          <a:blip r:embed="rId3"/>
          <a:stretch>
            <a:fillRect/>
          </a:stretch>
        </p:blipFill>
        <p:spPr>
          <a:xfrm>
            <a:off x="291952" y="184519"/>
            <a:ext cx="4229100" cy="2533650"/>
          </a:xfrm>
          <a:prstGeom prst="rect">
            <a:avLst/>
          </a:prstGeom>
        </p:spPr>
      </p:pic>
      <p:sp>
        <p:nvSpPr>
          <p:cNvPr id="2" name="Title 1"/>
          <p:cNvSpPr>
            <a:spLocks noGrp="1"/>
          </p:cNvSpPr>
          <p:nvPr>
            <p:ph type="ctrTitle"/>
          </p:nvPr>
        </p:nvSpPr>
        <p:spPr>
          <a:xfrm>
            <a:off x="1274805" y="4334862"/>
            <a:ext cx="6060559" cy="2826839"/>
          </a:xfrm>
        </p:spPr>
        <p:txBody>
          <a:bodyPr>
            <a:normAutofit/>
          </a:bodyPr>
          <a:lstStyle/>
          <a:p>
            <a:r>
              <a:rPr lang="en-IN" sz="6000" b="1" dirty="0" smtClean="0">
                <a:solidFill>
                  <a:schemeClr val="bg1"/>
                </a:solidFill>
                <a:latin typeface="+mn-lt"/>
              </a:rPr>
              <a:t>Trade Mark </a:t>
            </a:r>
            <a:br>
              <a:rPr lang="en-IN" sz="6000" b="1" dirty="0" smtClean="0">
                <a:solidFill>
                  <a:schemeClr val="bg1"/>
                </a:solidFill>
                <a:latin typeface="+mn-lt"/>
              </a:rPr>
            </a:br>
            <a:r>
              <a:rPr lang="en-IN" sz="6000" b="1" dirty="0" smtClean="0">
                <a:solidFill>
                  <a:schemeClr val="bg1"/>
                </a:solidFill>
                <a:latin typeface="+mn-lt"/>
              </a:rPr>
              <a:t>and </a:t>
            </a:r>
            <a:br>
              <a:rPr lang="en-IN" sz="6000" b="1" dirty="0" smtClean="0">
                <a:solidFill>
                  <a:schemeClr val="bg1"/>
                </a:solidFill>
                <a:latin typeface="+mn-lt"/>
              </a:rPr>
            </a:br>
            <a:r>
              <a:rPr lang="en-IN" sz="6000" b="1" dirty="0" smtClean="0">
                <a:solidFill>
                  <a:schemeClr val="bg1"/>
                </a:solidFill>
                <a:latin typeface="+mn-lt"/>
              </a:rPr>
              <a:t>Trade Secret</a:t>
            </a:r>
            <a:endParaRPr lang="en-IN" sz="6000" b="1" dirty="0">
              <a:solidFill>
                <a:schemeClr val="bg1"/>
              </a:solidFill>
              <a:latin typeface="+mn-lt"/>
            </a:endParaRPr>
          </a:p>
        </p:txBody>
      </p:sp>
    </p:spTree>
    <p:extLst>
      <p:ext uri="{BB962C8B-B14F-4D97-AF65-F5344CB8AC3E}">
        <p14:creationId xmlns:p14="http://schemas.microsoft.com/office/powerpoint/2010/main" val="31136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bg1"/>
                </a:solidFill>
                <a:latin typeface="+mn-lt"/>
              </a:rPr>
              <a:t>Trademark</a:t>
            </a:r>
            <a:endParaRPr lang="en-IN" b="1" dirty="0">
              <a:solidFill>
                <a:schemeClr val="bg1"/>
              </a:solidFill>
              <a:latin typeface="+mn-lt"/>
            </a:endParaRPr>
          </a:p>
        </p:txBody>
      </p:sp>
      <p:sp>
        <p:nvSpPr>
          <p:cNvPr id="3" name="Content Placeholder 2"/>
          <p:cNvSpPr>
            <a:spLocks noGrp="1"/>
          </p:cNvSpPr>
          <p:nvPr>
            <p:ph idx="1"/>
          </p:nvPr>
        </p:nvSpPr>
        <p:spPr>
          <a:xfrm>
            <a:off x="737228" y="1690688"/>
            <a:ext cx="10233800" cy="4351338"/>
          </a:xfrm>
        </p:spPr>
        <p:txBody>
          <a:bodyPr/>
          <a:lstStyle/>
          <a:p>
            <a:r>
              <a:rPr lang="en-GB" b="1" dirty="0" smtClean="0">
                <a:solidFill>
                  <a:schemeClr val="accent1">
                    <a:lumMod val="60000"/>
                    <a:lumOff val="40000"/>
                  </a:schemeClr>
                </a:solidFill>
              </a:rPr>
              <a:t>Trademarks </a:t>
            </a:r>
            <a:r>
              <a:rPr lang="en-GB" b="1" dirty="0">
                <a:solidFill>
                  <a:schemeClr val="accent1">
                    <a:lumMod val="60000"/>
                    <a:lumOff val="40000"/>
                  </a:schemeClr>
                </a:solidFill>
              </a:rPr>
              <a:t>are special unique signs</a:t>
            </a:r>
            <a:r>
              <a:rPr lang="en-GB" dirty="0">
                <a:solidFill>
                  <a:schemeClr val="accent1">
                    <a:lumMod val="60000"/>
                    <a:lumOff val="40000"/>
                  </a:schemeClr>
                </a:solidFill>
              </a:rPr>
              <a:t> that are </a:t>
            </a:r>
            <a:r>
              <a:rPr lang="en-GB" b="1" dirty="0">
                <a:solidFill>
                  <a:schemeClr val="accent1">
                    <a:lumMod val="60000"/>
                    <a:lumOff val="40000"/>
                  </a:schemeClr>
                </a:solidFill>
              </a:rPr>
              <a:t>used to identify goods or services</a:t>
            </a:r>
            <a:r>
              <a:rPr lang="en-GB" dirty="0"/>
              <a:t> </a:t>
            </a:r>
            <a:r>
              <a:rPr lang="en-GB" dirty="0">
                <a:solidFill>
                  <a:schemeClr val="bg1"/>
                </a:solidFill>
              </a:rPr>
              <a:t>from a certain company. </a:t>
            </a:r>
            <a:endParaRPr lang="en-GB" dirty="0" smtClean="0">
              <a:solidFill>
                <a:schemeClr val="bg1"/>
              </a:solidFill>
            </a:endParaRPr>
          </a:p>
          <a:p>
            <a:r>
              <a:rPr lang="en-GB" dirty="0" smtClean="0">
                <a:solidFill>
                  <a:schemeClr val="bg1"/>
                </a:solidFill>
              </a:rPr>
              <a:t>They </a:t>
            </a:r>
            <a:r>
              <a:rPr lang="en-GB" dirty="0">
                <a:solidFill>
                  <a:schemeClr val="bg1"/>
                </a:solidFill>
              </a:rPr>
              <a:t>can be designs, pictures, signs or even expressions. It is important because </a:t>
            </a:r>
            <a:r>
              <a:rPr lang="en-GB" b="1" dirty="0">
                <a:solidFill>
                  <a:schemeClr val="accent1">
                    <a:lumMod val="60000"/>
                    <a:lumOff val="40000"/>
                  </a:schemeClr>
                </a:solidFill>
              </a:rPr>
              <a:t>it differentiates your products from the competitions</a:t>
            </a:r>
            <a:r>
              <a:rPr lang="en-GB" dirty="0">
                <a:solidFill>
                  <a:schemeClr val="accent1">
                    <a:lumMod val="60000"/>
                    <a:lumOff val="40000"/>
                  </a:schemeClr>
                </a:solidFill>
              </a:rPr>
              <a:t>. </a:t>
            </a:r>
            <a:endParaRPr lang="en-GB" dirty="0" smtClean="0">
              <a:solidFill>
                <a:schemeClr val="accent1">
                  <a:lumMod val="60000"/>
                  <a:lumOff val="40000"/>
                </a:schemeClr>
              </a:solidFill>
            </a:endParaRPr>
          </a:p>
          <a:p>
            <a:r>
              <a:rPr lang="en-GB" dirty="0" smtClean="0">
                <a:solidFill>
                  <a:schemeClr val="bg1"/>
                </a:solidFill>
              </a:rPr>
              <a:t>It </a:t>
            </a:r>
            <a:r>
              <a:rPr lang="en-GB" dirty="0">
                <a:solidFill>
                  <a:schemeClr val="bg1"/>
                </a:solidFill>
              </a:rPr>
              <a:t>can be associated with your brand or product. Trademarks are classified as intellectual property and therefore is protected from infringement. </a:t>
            </a:r>
            <a:endParaRPr lang="en-GB" dirty="0" smtClean="0">
              <a:solidFill>
                <a:schemeClr val="bg1"/>
              </a:solidFill>
            </a:endParaRPr>
          </a:p>
          <a:p>
            <a:r>
              <a:rPr lang="en-GB" dirty="0" smtClean="0">
                <a:solidFill>
                  <a:schemeClr val="bg1"/>
                </a:solidFill>
              </a:rPr>
              <a:t>Trademarks </a:t>
            </a:r>
            <a:r>
              <a:rPr lang="en-GB" dirty="0">
                <a:solidFill>
                  <a:schemeClr val="bg1"/>
                </a:solidFill>
              </a:rPr>
              <a:t>and its rights are protected by the Trademark Act, 1999.</a:t>
            </a:r>
            <a:endParaRPr lang="en-IN" dirty="0">
              <a:solidFill>
                <a:schemeClr val="bg1"/>
              </a:solidFill>
            </a:endParaRPr>
          </a:p>
        </p:txBody>
      </p:sp>
    </p:spTree>
    <p:extLst>
      <p:ext uri="{BB962C8B-B14F-4D97-AF65-F5344CB8AC3E}">
        <p14:creationId xmlns:p14="http://schemas.microsoft.com/office/powerpoint/2010/main" val="1249927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264888" cy="1325563"/>
          </a:xfrm>
        </p:spPr>
        <p:txBody>
          <a:bodyPr>
            <a:normAutofit fontScale="90000"/>
          </a:bodyPr>
          <a:lstStyle/>
          <a:p>
            <a:r>
              <a:rPr lang="en-IN" b="1" dirty="0" smtClean="0">
                <a:solidFill>
                  <a:schemeClr val="bg1"/>
                </a:solidFill>
                <a:latin typeface="+mn-lt"/>
              </a:rPr>
              <a:t>Benefits of Trademark Registration </a:t>
            </a:r>
            <a:endParaRPr lang="en-IN" b="1" dirty="0">
              <a:solidFill>
                <a:schemeClr val="bg1"/>
              </a:solidFill>
              <a:latin typeface="+mn-lt"/>
            </a:endParaRPr>
          </a:p>
        </p:txBody>
      </p:sp>
      <p:pic>
        <p:nvPicPr>
          <p:cNvPr id="4" name="Content Placeholder 3"/>
          <p:cNvPicPr>
            <a:picLocks noGrp="1" noChangeAspect="1"/>
          </p:cNvPicPr>
          <p:nvPr>
            <p:ph idx="1"/>
          </p:nvPr>
        </p:nvPicPr>
        <p:blipFill>
          <a:blip r:embed="rId2"/>
          <a:stretch>
            <a:fillRect/>
          </a:stretch>
        </p:blipFill>
        <p:spPr>
          <a:xfrm>
            <a:off x="5350561" y="464657"/>
            <a:ext cx="6607522" cy="6233855"/>
          </a:xfrm>
          <a:prstGeom prst="rect">
            <a:avLst/>
          </a:prstGeom>
        </p:spPr>
      </p:pic>
    </p:spTree>
    <p:extLst>
      <p:ext uri="{BB962C8B-B14F-4D97-AF65-F5344CB8AC3E}">
        <p14:creationId xmlns:p14="http://schemas.microsoft.com/office/powerpoint/2010/main" val="2984142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9908"/>
          </a:xfrm>
        </p:spPr>
        <p:txBody>
          <a:bodyPr>
            <a:normAutofit fontScale="90000"/>
          </a:bodyPr>
          <a:lstStyle/>
          <a:p>
            <a:r>
              <a:rPr lang="en-IN" b="1" dirty="0" smtClean="0">
                <a:solidFill>
                  <a:schemeClr val="bg1"/>
                </a:solidFill>
                <a:latin typeface="+mn-lt"/>
              </a:rPr>
              <a:t>Need of Registration</a:t>
            </a:r>
            <a:endParaRPr lang="en-IN" b="1" dirty="0">
              <a:solidFill>
                <a:schemeClr val="bg1"/>
              </a:solidFill>
              <a:latin typeface="+mn-lt"/>
            </a:endParaRPr>
          </a:p>
        </p:txBody>
      </p:sp>
      <p:sp>
        <p:nvSpPr>
          <p:cNvPr id="3" name="Content Placeholder 2"/>
          <p:cNvSpPr>
            <a:spLocks noGrp="1"/>
          </p:cNvSpPr>
          <p:nvPr>
            <p:ph idx="1"/>
          </p:nvPr>
        </p:nvSpPr>
        <p:spPr>
          <a:xfrm>
            <a:off x="838200" y="1158948"/>
            <a:ext cx="10515600" cy="5475767"/>
          </a:xfrm>
        </p:spPr>
        <p:txBody>
          <a:bodyPr>
            <a:normAutofit/>
          </a:bodyPr>
          <a:lstStyle/>
          <a:p>
            <a:pPr>
              <a:lnSpc>
                <a:spcPct val="100000"/>
              </a:lnSpc>
            </a:pPr>
            <a:r>
              <a:rPr lang="en-GB" b="1" dirty="0">
                <a:solidFill>
                  <a:schemeClr val="accent1">
                    <a:lumMod val="60000"/>
                    <a:lumOff val="40000"/>
                  </a:schemeClr>
                </a:solidFill>
              </a:rPr>
              <a:t>To get the protection of trademark rights one has to register the trademark</a:t>
            </a:r>
            <a:r>
              <a:rPr lang="en-GB" dirty="0"/>
              <a:t>. </a:t>
            </a:r>
            <a:r>
              <a:rPr lang="en-GB" dirty="0">
                <a:solidFill>
                  <a:schemeClr val="bg1"/>
                </a:solidFill>
              </a:rPr>
              <a:t>It is important to register your trademark because it prevents others from copying your mark and misrepresenting other products with your mark. Trademarks help the customers to recognise the brand and the brand value in one look such as the logo of a tick sign for Nike or a jumping wildcat for Puma etc</a:t>
            </a:r>
            <a:r>
              <a:rPr lang="en-GB" dirty="0" smtClean="0">
                <a:solidFill>
                  <a:schemeClr val="bg1"/>
                </a:solidFill>
              </a:rPr>
              <a:t>.</a:t>
            </a:r>
          </a:p>
          <a:p>
            <a:pPr>
              <a:lnSpc>
                <a:spcPct val="100000"/>
              </a:lnSpc>
            </a:pPr>
            <a:r>
              <a:rPr lang="en-GB" dirty="0">
                <a:solidFill>
                  <a:schemeClr val="bg1"/>
                </a:solidFill>
              </a:rPr>
              <a:t>Unlike patents, trademark does not have a definite limitation period. Where a patent expires in </a:t>
            </a:r>
            <a:r>
              <a:rPr lang="en-GB" dirty="0">
                <a:solidFill>
                  <a:srgbClr val="FFFF00"/>
                </a:solidFill>
              </a:rPr>
              <a:t>20 years a </a:t>
            </a:r>
            <a:r>
              <a:rPr lang="en-GB" b="1" dirty="0">
                <a:solidFill>
                  <a:srgbClr val="FFFF00"/>
                </a:solidFill>
              </a:rPr>
              <a:t>trademark registration expires after 10 years</a:t>
            </a:r>
            <a:r>
              <a:rPr lang="en-GB" dirty="0">
                <a:solidFill>
                  <a:schemeClr val="accent1">
                    <a:lumMod val="60000"/>
                    <a:lumOff val="40000"/>
                  </a:schemeClr>
                </a:solidFill>
              </a:rPr>
              <a:t> </a:t>
            </a:r>
            <a:r>
              <a:rPr lang="en-GB" dirty="0">
                <a:solidFill>
                  <a:srgbClr val="FFFF00"/>
                </a:solidFill>
              </a:rPr>
              <a:t>of its registration, but unlike patents, a trademark can be renewed again for another 10 years. </a:t>
            </a:r>
            <a:endParaRPr lang="en-GB" dirty="0" smtClean="0">
              <a:solidFill>
                <a:srgbClr val="FFFF00"/>
              </a:solidFill>
            </a:endParaRPr>
          </a:p>
          <a:p>
            <a:pPr>
              <a:lnSpc>
                <a:spcPct val="100000"/>
              </a:lnSpc>
            </a:pPr>
            <a:r>
              <a:rPr lang="en-GB" dirty="0" smtClean="0">
                <a:solidFill>
                  <a:schemeClr val="bg1"/>
                </a:solidFill>
              </a:rPr>
              <a:t>This </a:t>
            </a:r>
            <a:r>
              <a:rPr lang="en-GB" dirty="0">
                <a:solidFill>
                  <a:schemeClr val="bg1"/>
                </a:solidFill>
              </a:rPr>
              <a:t>process can be indefinitely done, meaning as long as you keep renewing the trademark it will not expire and will continue to be under the protection of the Act.</a:t>
            </a:r>
            <a:endParaRPr lang="en-IN" dirty="0">
              <a:solidFill>
                <a:schemeClr val="bg1"/>
              </a:solidFill>
            </a:endParaRPr>
          </a:p>
        </p:txBody>
      </p:sp>
    </p:spTree>
    <p:extLst>
      <p:ext uri="{BB962C8B-B14F-4D97-AF65-F5344CB8AC3E}">
        <p14:creationId xmlns:p14="http://schemas.microsoft.com/office/powerpoint/2010/main" val="27960447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5601"/>
          </a:xfrm>
        </p:spPr>
        <p:txBody>
          <a:bodyPr>
            <a:normAutofit fontScale="90000"/>
          </a:bodyPr>
          <a:lstStyle/>
          <a:p>
            <a:r>
              <a:rPr lang="en-IN" b="1" dirty="0">
                <a:solidFill>
                  <a:schemeClr val="bg1"/>
                </a:solidFill>
                <a:latin typeface="+mn-lt"/>
              </a:rPr>
              <a:t>Trademark Types</a:t>
            </a:r>
          </a:p>
        </p:txBody>
      </p:sp>
      <p:sp>
        <p:nvSpPr>
          <p:cNvPr id="6" name="Rectangle 1"/>
          <p:cNvSpPr>
            <a:spLocks noGrp="1" noChangeArrowheads="1"/>
          </p:cNvSpPr>
          <p:nvPr>
            <p:ph sz="half" idx="1"/>
          </p:nvPr>
        </p:nvSpPr>
        <p:spPr bwMode="auto">
          <a:xfrm>
            <a:off x="688063" y="1315798"/>
            <a:ext cx="5744635" cy="4924425"/>
          </a:xfrm>
          <a:prstGeom prst="rect">
            <a:avLst/>
          </a:prstGeom>
          <a:solidFill>
            <a:schemeClr val="accent1">
              <a:lumMod val="50000"/>
            </a:schemeClr>
          </a:solidFill>
          <a:ln>
            <a:noFill/>
          </a:ln>
          <a:effectLst/>
          <a:extLst/>
        </p:spPr>
        <p:txBody>
          <a:bodyPr vert="horz" wrap="square" lIns="0" tIns="0" rIns="0" bIns="0" numCol="1" anchor="ctr" anchorCtr="0" compatLnSpc="1">
            <a:prstTxWarp prst="textNoShape">
              <a:avLst/>
            </a:prstTxWarp>
            <a:spAutoFit/>
          </a:bodyPr>
          <a:lstStyle/>
          <a:p>
            <a:pPr marL="0" lvl="0" indent="0" eaLnBrk="0" fontAlgn="base" hangingPunct="0">
              <a:lnSpc>
                <a:spcPct val="100000"/>
              </a:lnSpc>
              <a:spcBef>
                <a:spcPct val="0"/>
              </a:spcBef>
              <a:spcAft>
                <a:spcPct val="0"/>
              </a:spcAft>
              <a:buFontTx/>
              <a:buChar char="•"/>
            </a:pPr>
            <a:r>
              <a:rPr kumimoji="0" lang="en-US" altLang="en-US" sz="2000" b="1" i="0" u="none" strike="noStrike" cap="none" normalizeH="0" baseline="0" dirty="0" smtClean="0">
                <a:ln>
                  <a:noFill/>
                </a:ln>
                <a:solidFill>
                  <a:schemeClr val="accent1">
                    <a:lumMod val="60000"/>
                    <a:lumOff val="40000"/>
                  </a:schemeClr>
                </a:solidFill>
                <a:effectLst/>
                <a:latin typeface="__Roboto_16ff48"/>
              </a:rPr>
              <a:t>Word Marks</a:t>
            </a:r>
            <a:r>
              <a:rPr kumimoji="0" lang="en-US" altLang="en-US" sz="2000" b="1" i="0" u="none" strike="noStrike" cap="none" normalizeH="0" baseline="0" dirty="0" smtClean="0">
                <a:ln>
                  <a:noFill/>
                </a:ln>
                <a:solidFill>
                  <a:schemeClr val="bg1"/>
                </a:solidFill>
                <a:effectLst/>
                <a:latin typeface="__Roboto_16ff48"/>
              </a:rPr>
              <a:t>:</a:t>
            </a:r>
            <a:r>
              <a:rPr kumimoji="0" lang="en-US" altLang="en-US" sz="2000" b="0" i="0" u="none" strike="noStrike" cap="none" normalizeH="0" baseline="0" dirty="0" smtClean="0">
                <a:ln>
                  <a:noFill/>
                </a:ln>
                <a:solidFill>
                  <a:schemeClr val="bg1"/>
                </a:solidFill>
                <a:effectLst/>
                <a:latin typeface="__Roboto_16ff48"/>
              </a:rPr>
              <a:t> These are the simplest form of trademarks, that consists of words, letters, or numbers. Some wordmark examples include iconic brand names like Coca-Cola or Google.</a:t>
            </a:r>
          </a:p>
          <a:p>
            <a:pPr marL="0" lvl="0" indent="0" eaLnBrk="0" fontAlgn="base" hangingPunct="0">
              <a:lnSpc>
                <a:spcPct val="100000"/>
              </a:lnSpc>
              <a:spcBef>
                <a:spcPct val="0"/>
              </a:spcBef>
              <a:spcAft>
                <a:spcPct val="0"/>
              </a:spcAft>
              <a:buFontTx/>
              <a:buChar char="•"/>
            </a:pPr>
            <a:r>
              <a:rPr kumimoji="0" lang="en-US" altLang="en-US" sz="2000" b="1" i="0" u="none" strike="noStrike" cap="none" normalizeH="0" baseline="0" dirty="0" smtClean="0">
                <a:ln>
                  <a:noFill/>
                </a:ln>
                <a:solidFill>
                  <a:schemeClr val="accent1">
                    <a:lumMod val="60000"/>
                    <a:lumOff val="40000"/>
                  </a:schemeClr>
                </a:solidFill>
                <a:effectLst/>
                <a:latin typeface="__Roboto_16ff48"/>
              </a:rPr>
              <a:t>Design Marks</a:t>
            </a:r>
            <a:r>
              <a:rPr kumimoji="0" lang="en-US" altLang="en-US" sz="2000" b="1" i="0" u="none" strike="noStrike" cap="none" normalizeH="0" baseline="0" dirty="0" smtClean="0">
                <a:ln>
                  <a:noFill/>
                </a:ln>
                <a:solidFill>
                  <a:schemeClr val="tx1"/>
                </a:solidFill>
                <a:effectLst/>
                <a:latin typeface="__Roboto_16ff48"/>
              </a:rPr>
              <a:t>:</a:t>
            </a:r>
            <a:r>
              <a:rPr kumimoji="0" lang="en-US" altLang="en-US" sz="2000" b="0" i="0" u="none" strike="noStrike" cap="none" normalizeH="0" baseline="0" dirty="0" smtClean="0">
                <a:ln>
                  <a:noFill/>
                </a:ln>
                <a:solidFill>
                  <a:schemeClr val="bg1"/>
                </a:solidFill>
                <a:effectLst/>
                <a:latin typeface="__Roboto_16ff48"/>
              </a:rPr>
              <a:t> Visual elements, like logos, graphics, or any symbols, make up design marks. Some top examples of design marks are the Nike swoosh and Apple’s bitten apple.</a:t>
            </a:r>
          </a:p>
          <a:p>
            <a:pPr marL="0" lvl="0" indent="0" eaLnBrk="0" fontAlgn="base" hangingPunct="0">
              <a:lnSpc>
                <a:spcPct val="100000"/>
              </a:lnSpc>
              <a:spcBef>
                <a:spcPct val="0"/>
              </a:spcBef>
              <a:spcAft>
                <a:spcPct val="0"/>
              </a:spcAft>
              <a:buFontTx/>
              <a:buChar char="•"/>
            </a:pPr>
            <a:r>
              <a:rPr kumimoji="0" lang="en-US" altLang="en-US" sz="2000" b="1" i="0" u="none" strike="noStrike" cap="none" normalizeH="0" baseline="0" dirty="0" smtClean="0">
                <a:ln>
                  <a:noFill/>
                </a:ln>
                <a:solidFill>
                  <a:schemeClr val="accent1">
                    <a:lumMod val="60000"/>
                    <a:lumOff val="40000"/>
                  </a:schemeClr>
                </a:solidFill>
                <a:effectLst/>
                <a:latin typeface="__Roboto_16ff48"/>
              </a:rPr>
              <a:t>Combined Marks</a:t>
            </a:r>
            <a:r>
              <a:rPr kumimoji="0" lang="en-US" altLang="en-US" sz="2000" b="1" i="0" u="none" strike="noStrike" cap="none" normalizeH="0" baseline="0" dirty="0" smtClean="0">
                <a:ln>
                  <a:noFill/>
                </a:ln>
                <a:solidFill>
                  <a:schemeClr val="tx1"/>
                </a:solidFill>
                <a:effectLst/>
                <a:latin typeface="__Roboto_16ff48"/>
              </a:rPr>
              <a:t>:</a:t>
            </a:r>
            <a:r>
              <a:rPr kumimoji="0" lang="en-US" altLang="en-US" sz="2000" b="0" i="0" u="none" strike="noStrike" cap="none" normalizeH="0" baseline="0" dirty="0" smtClean="0">
                <a:ln>
                  <a:noFill/>
                </a:ln>
                <a:solidFill>
                  <a:schemeClr val="bg1"/>
                </a:solidFill>
                <a:effectLst/>
                <a:latin typeface="__Roboto_16ff48"/>
              </a:rPr>
              <a:t> These combine both words and design elements. Famous examples of combined marks include the McDonald’s golden arches with the brand name.</a:t>
            </a:r>
          </a:p>
          <a:p>
            <a:pPr marL="0" lvl="0" indent="0" eaLnBrk="0" fontAlgn="base" hangingPunct="0">
              <a:lnSpc>
                <a:spcPct val="100000"/>
              </a:lnSpc>
              <a:spcBef>
                <a:spcPct val="0"/>
              </a:spcBef>
              <a:spcAft>
                <a:spcPct val="0"/>
              </a:spcAft>
              <a:buFontTx/>
              <a:buChar char="•"/>
            </a:pPr>
            <a:r>
              <a:rPr kumimoji="0" lang="en-US" altLang="en-US" sz="2000" b="1" i="0" u="none" strike="noStrike" cap="none" normalizeH="0" baseline="0" dirty="0" smtClean="0">
                <a:ln>
                  <a:noFill/>
                </a:ln>
                <a:solidFill>
                  <a:schemeClr val="accent1">
                    <a:lumMod val="60000"/>
                    <a:lumOff val="40000"/>
                  </a:schemeClr>
                </a:solidFill>
                <a:effectLst/>
                <a:latin typeface="__Roboto_16ff48"/>
              </a:rPr>
              <a:t>Slogan Marks</a:t>
            </a:r>
            <a:r>
              <a:rPr kumimoji="0" lang="en-US" altLang="en-US" sz="2000" b="1" i="0" u="none" strike="noStrike" cap="none" normalizeH="0" baseline="0" dirty="0" smtClean="0">
                <a:ln>
                  <a:noFill/>
                </a:ln>
                <a:solidFill>
                  <a:schemeClr val="tx1"/>
                </a:solidFill>
                <a:effectLst/>
                <a:latin typeface="__Roboto_16ff48"/>
              </a:rPr>
              <a:t>:</a:t>
            </a:r>
            <a:r>
              <a:rPr kumimoji="0" lang="en-US" altLang="en-US" sz="2000" b="0" i="0" u="none" strike="noStrike" cap="none" normalizeH="0" baseline="0" dirty="0" smtClean="0">
                <a:ln>
                  <a:noFill/>
                </a:ln>
                <a:solidFill>
                  <a:schemeClr val="bg1"/>
                </a:solidFill>
                <a:effectLst/>
                <a:latin typeface="__Roboto_16ff48"/>
              </a:rPr>
              <a:t> Catchy and memorable phrases or slogans that uniquely identify a brand come under this category of slogan marks. Think of Nike’s “Just Do It” or McDonald’s “I’m Loving’ It.”</a:t>
            </a:r>
            <a:endParaRPr kumimoji="0" lang="en-US" altLang="en-US" sz="2000" b="0" i="0" u="none" strike="noStrike" cap="none" normalizeH="0" baseline="0" dirty="0" smtClean="0">
              <a:ln>
                <a:noFill/>
              </a:ln>
              <a:solidFill>
                <a:schemeClr val="bg1"/>
              </a:solidFill>
              <a:effectLst/>
              <a:latin typeface="Arial" panose="020B0604020202020204" pitchFamily="34" charset="0"/>
            </a:endParaRPr>
          </a:p>
        </p:txBody>
      </p:sp>
      <p:sp>
        <p:nvSpPr>
          <p:cNvPr id="5" name="Content Placeholder 4"/>
          <p:cNvSpPr>
            <a:spLocks noGrp="1"/>
          </p:cNvSpPr>
          <p:nvPr>
            <p:ph sz="half" idx="2"/>
          </p:nvPr>
        </p:nvSpPr>
        <p:spPr>
          <a:xfrm>
            <a:off x="6857999" y="1315798"/>
            <a:ext cx="4848448" cy="4840989"/>
          </a:xfrm>
          <a:solidFill>
            <a:schemeClr val="accent1">
              <a:lumMod val="50000"/>
            </a:schemeClr>
          </a:solidFill>
        </p:spPr>
        <p:txBody>
          <a:bodyPr>
            <a:noAutofit/>
          </a:bodyPr>
          <a:lstStyle/>
          <a:p>
            <a:pPr marL="0" lvl="0" indent="0" eaLnBrk="0" fontAlgn="base" hangingPunct="0">
              <a:lnSpc>
                <a:spcPct val="100000"/>
              </a:lnSpc>
              <a:spcBef>
                <a:spcPct val="0"/>
              </a:spcBef>
              <a:spcAft>
                <a:spcPct val="0"/>
              </a:spcAft>
              <a:buFontTx/>
              <a:buChar char="•"/>
            </a:pPr>
            <a:r>
              <a:rPr lang="en-US" altLang="en-US" sz="2000" b="1" dirty="0" smtClean="0">
                <a:solidFill>
                  <a:schemeClr val="accent1">
                    <a:lumMod val="60000"/>
                    <a:lumOff val="40000"/>
                  </a:schemeClr>
                </a:solidFill>
                <a:latin typeface="__Roboto_16ff48"/>
              </a:rPr>
              <a:t>Product </a:t>
            </a:r>
            <a:r>
              <a:rPr lang="en-US" altLang="en-US" sz="2000" b="1" dirty="0">
                <a:solidFill>
                  <a:schemeClr val="accent1">
                    <a:lumMod val="60000"/>
                    <a:lumOff val="40000"/>
                  </a:schemeClr>
                </a:solidFill>
                <a:latin typeface="__Roboto_16ff48"/>
              </a:rPr>
              <a:t>Packages</a:t>
            </a:r>
            <a:r>
              <a:rPr lang="en-US" altLang="en-US" sz="2000" b="1" dirty="0">
                <a:solidFill>
                  <a:schemeClr val="tx1"/>
                </a:solidFill>
                <a:latin typeface="__Roboto_16ff48"/>
              </a:rPr>
              <a:t>:</a:t>
            </a:r>
            <a:r>
              <a:rPr lang="en-US" altLang="en-US" sz="2000" dirty="0">
                <a:solidFill>
                  <a:schemeClr val="tx1"/>
                </a:solidFill>
                <a:latin typeface="__Roboto_16ff48"/>
              </a:rPr>
              <a:t> </a:t>
            </a:r>
            <a:r>
              <a:rPr lang="en-US" altLang="en-US" sz="2000" dirty="0">
                <a:solidFill>
                  <a:schemeClr val="bg1"/>
                </a:solidFill>
                <a:latin typeface="__Roboto_16ff48"/>
              </a:rPr>
              <a:t>This extends beyond traditional trademarks to cover the overall appearance and feel of a product or its packaging. The distinctive shape of the Coca-Cola bottle is a notable trade dress example.</a:t>
            </a:r>
          </a:p>
          <a:p>
            <a:pPr marL="0" lvl="0" indent="0" eaLnBrk="0" fontAlgn="base" hangingPunct="0">
              <a:lnSpc>
                <a:spcPct val="100000"/>
              </a:lnSpc>
              <a:spcBef>
                <a:spcPct val="0"/>
              </a:spcBef>
              <a:spcAft>
                <a:spcPct val="0"/>
              </a:spcAft>
              <a:buFontTx/>
              <a:buChar char="•"/>
            </a:pPr>
            <a:r>
              <a:rPr lang="en-US" altLang="en-US" sz="2000" b="1" dirty="0">
                <a:solidFill>
                  <a:schemeClr val="accent1">
                    <a:lumMod val="60000"/>
                    <a:lumOff val="40000"/>
                  </a:schemeClr>
                </a:solidFill>
                <a:latin typeface="__Roboto_16ff48"/>
              </a:rPr>
              <a:t>Sound Marks</a:t>
            </a:r>
            <a:r>
              <a:rPr lang="en-US" altLang="en-US" sz="2000" b="1" dirty="0">
                <a:solidFill>
                  <a:schemeClr val="tx1"/>
                </a:solidFill>
                <a:latin typeface="__Roboto_16ff48"/>
              </a:rPr>
              <a:t>:</a:t>
            </a:r>
            <a:r>
              <a:rPr lang="en-US" altLang="en-US" sz="2000" dirty="0">
                <a:solidFill>
                  <a:schemeClr val="tx1"/>
                </a:solidFill>
                <a:latin typeface="__Roboto_16ff48"/>
              </a:rPr>
              <a:t> </a:t>
            </a:r>
            <a:r>
              <a:rPr lang="en-US" altLang="en-US" sz="2000" dirty="0">
                <a:solidFill>
                  <a:schemeClr val="bg1"/>
                </a:solidFill>
                <a:latin typeface="__Roboto_16ff48"/>
              </a:rPr>
              <a:t>Recognizing that brands can be auditory experiences too, sound marks protect distinctive sounds associated with a brand. The Intel jingle is a classic sound mark.</a:t>
            </a:r>
          </a:p>
          <a:p>
            <a:pPr marL="0" lvl="0" indent="0" eaLnBrk="0" fontAlgn="base" hangingPunct="0">
              <a:lnSpc>
                <a:spcPct val="100000"/>
              </a:lnSpc>
              <a:spcBef>
                <a:spcPct val="0"/>
              </a:spcBef>
              <a:spcAft>
                <a:spcPct val="0"/>
              </a:spcAft>
              <a:buFontTx/>
              <a:buChar char="•"/>
            </a:pPr>
            <a:r>
              <a:rPr lang="en-US" altLang="en-US" sz="2000" b="1" dirty="0">
                <a:solidFill>
                  <a:schemeClr val="accent1">
                    <a:lumMod val="60000"/>
                    <a:lumOff val="40000"/>
                  </a:schemeClr>
                </a:solidFill>
                <a:latin typeface="__Roboto_16ff48"/>
              </a:rPr>
              <a:t>Color Marks</a:t>
            </a:r>
            <a:r>
              <a:rPr lang="en-US" altLang="en-US" sz="2000" b="1" dirty="0">
                <a:solidFill>
                  <a:schemeClr val="tx1"/>
                </a:solidFill>
                <a:latin typeface="__Roboto_16ff48"/>
              </a:rPr>
              <a:t>:</a:t>
            </a:r>
            <a:r>
              <a:rPr lang="en-US" altLang="en-US" sz="2000" dirty="0">
                <a:solidFill>
                  <a:schemeClr val="bg1"/>
                </a:solidFill>
                <a:latin typeface="__Roboto_16ff48"/>
              </a:rPr>
              <a:t> Specific colors associated with a brand can be protected as trademarks. Think of the distinctive Tiffany blue or UPS brown.</a:t>
            </a:r>
            <a:r>
              <a:rPr kumimoji="0" lang="en-US" altLang="en-US" sz="2000" b="0" i="0" u="none" strike="noStrike" cap="none" normalizeH="0" baseline="0" dirty="0" smtClean="0">
                <a:ln>
                  <a:noFill/>
                </a:ln>
                <a:solidFill>
                  <a:schemeClr val="bg1"/>
                </a:solidFill>
                <a:effectLst/>
              </a:rPr>
              <a:t> </a:t>
            </a:r>
            <a:endParaRPr lang="en-IN" sz="2000" dirty="0">
              <a:solidFill>
                <a:schemeClr val="bg1"/>
              </a:solidFill>
            </a:endParaRPr>
          </a:p>
        </p:txBody>
      </p:sp>
    </p:spTree>
    <p:extLst>
      <p:ext uri="{BB962C8B-B14F-4D97-AF65-F5344CB8AC3E}">
        <p14:creationId xmlns:p14="http://schemas.microsoft.com/office/powerpoint/2010/main" val="24266318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58" y="365125"/>
            <a:ext cx="7325833" cy="1080903"/>
          </a:xfrm>
        </p:spPr>
        <p:txBody>
          <a:bodyPr>
            <a:normAutofit fontScale="90000"/>
          </a:bodyPr>
          <a:lstStyle/>
          <a:p>
            <a:r>
              <a:rPr lang="en-IN" b="1" dirty="0" smtClean="0">
                <a:solidFill>
                  <a:schemeClr val="bg1"/>
                </a:solidFill>
              </a:rPr>
              <a:t>Trademark Filing  Procedure</a:t>
            </a:r>
            <a:endParaRPr lang="en-IN" b="1" dirty="0">
              <a:solidFill>
                <a:schemeClr val="bg1"/>
              </a:solidFill>
            </a:endParaRPr>
          </a:p>
        </p:txBody>
      </p:sp>
      <p:pic>
        <p:nvPicPr>
          <p:cNvPr id="4" name="Picture 3"/>
          <p:cNvPicPr>
            <a:picLocks noChangeAspect="1"/>
          </p:cNvPicPr>
          <p:nvPr/>
        </p:nvPicPr>
        <p:blipFill>
          <a:blip r:embed="rId2"/>
          <a:stretch>
            <a:fillRect/>
          </a:stretch>
        </p:blipFill>
        <p:spPr>
          <a:xfrm>
            <a:off x="107158" y="1811153"/>
            <a:ext cx="6729577" cy="3764001"/>
          </a:xfrm>
          <a:prstGeom prst="rect">
            <a:avLst/>
          </a:prstGeom>
        </p:spPr>
      </p:pic>
      <p:pic>
        <p:nvPicPr>
          <p:cNvPr id="1026" name="Picture 2" descr="https://www.indiafilings.com/learn/wp-content/uploads/2015/02/Trademark-Registration-Process-Flow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548" y="-1"/>
            <a:ext cx="508945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089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solidFill>
                  <a:schemeClr val="bg1"/>
                </a:solidFill>
                <a:latin typeface="+mn-lt"/>
              </a:rPr>
              <a:t> Stepwise Guide to Trademark Registration Process</a:t>
            </a:r>
            <a:br>
              <a:rPr lang="en-GB" b="1" dirty="0">
                <a:solidFill>
                  <a:schemeClr val="bg1"/>
                </a:solidFill>
                <a:latin typeface="+mn-lt"/>
              </a:rPr>
            </a:br>
            <a:endParaRPr lang="en-IN" dirty="0">
              <a:solidFill>
                <a:schemeClr val="bg1"/>
              </a:solidFill>
              <a:latin typeface="+mn-lt"/>
            </a:endParaRPr>
          </a:p>
        </p:txBody>
      </p:sp>
      <p:sp>
        <p:nvSpPr>
          <p:cNvPr id="3" name="Content Placeholder 2"/>
          <p:cNvSpPr>
            <a:spLocks noGrp="1"/>
          </p:cNvSpPr>
          <p:nvPr>
            <p:ph idx="1"/>
          </p:nvPr>
        </p:nvSpPr>
        <p:spPr>
          <a:xfrm>
            <a:off x="684064" y="1942584"/>
            <a:ext cx="10565181" cy="4724030"/>
          </a:xfrm>
        </p:spPr>
        <p:txBody>
          <a:bodyPr>
            <a:noAutofit/>
          </a:bodyPr>
          <a:lstStyle/>
          <a:p>
            <a:r>
              <a:rPr lang="en-IN" b="1" dirty="0">
                <a:solidFill>
                  <a:schemeClr val="accent1">
                    <a:lumMod val="60000"/>
                    <a:lumOff val="40000"/>
                  </a:schemeClr>
                </a:solidFill>
              </a:rPr>
              <a:t>Step 1: Trademark Classification</a:t>
            </a:r>
          </a:p>
          <a:p>
            <a:pPr marL="0" indent="0">
              <a:buNone/>
            </a:pPr>
            <a:r>
              <a:rPr lang="en-GB" dirty="0">
                <a:solidFill>
                  <a:schemeClr val="bg1"/>
                </a:solidFill>
              </a:rPr>
              <a:t>The Nice Classification System comprises </a:t>
            </a:r>
            <a:r>
              <a:rPr lang="en-GB" dirty="0">
                <a:solidFill>
                  <a:srgbClr val="FFFF00"/>
                </a:solidFill>
              </a:rPr>
              <a:t>45 classes of goods and services</a:t>
            </a:r>
            <a:r>
              <a:rPr lang="en-GB" dirty="0">
                <a:solidFill>
                  <a:schemeClr val="bg1"/>
                </a:solidFill>
              </a:rPr>
              <a:t>, where classes 1 to 34 represent goods and while the </a:t>
            </a:r>
            <a:r>
              <a:rPr lang="en-GB" dirty="0" smtClean="0">
                <a:solidFill>
                  <a:schemeClr val="bg1"/>
                </a:solidFill>
              </a:rPr>
              <a:t>remaining </a:t>
            </a:r>
            <a:r>
              <a:rPr lang="en-GB" dirty="0">
                <a:solidFill>
                  <a:schemeClr val="bg1"/>
                </a:solidFill>
              </a:rPr>
              <a:t>ones represent services</a:t>
            </a:r>
            <a:r>
              <a:rPr lang="en-GB" dirty="0" smtClean="0">
                <a:solidFill>
                  <a:schemeClr val="bg1"/>
                </a:solidFill>
              </a:rPr>
              <a:t>.</a:t>
            </a:r>
          </a:p>
          <a:p>
            <a:pPr marL="0" indent="0">
              <a:buNone/>
            </a:pPr>
            <a:r>
              <a:rPr lang="en-IN" b="1" dirty="0">
                <a:solidFill>
                  <a:schemeClr val="accent1">
                    <a:lumMod val="60000"/>
                    <a:lumOff val="40000"/>
                  </a:schemeClr>
                </a:solidFill>
              </a:rPr>
              <a:t>Step 2: Trademark Search</a:t>
            </a:r>
          </a:p>
          <a:p>
            <a:pPr marL="0" indent="0">
              <a:buNone/>
            </a:pPr>
            <a:r>
              <a:rPr lang="en-GB" dirty="0"/>
              <a:t> </a:t>
            </a:r>
            <a:r>
              <a:rPr lang="en-GB" dirty="0">
                <a:solidFill>
                  <a:schemeClr val="bg1"/>
                </a:solidFill>
              </a:rPr>
              <a:t>This step involves searching local and international databases to check if there are any similar or identical marks that could create a challenge while registering your desired mark. A deep trademark search not only helps minimize the risk of objections during the examination/review process but also helps businesses in making informed decisions about the uniqueness and viability of their chosen mark.</a:t>
            </a:r>
            <a:endParaRPr lang="en-IN" dirty="0">
              <a:solidFill>
                <a:schemeClr val="bg1"/>
              </a:solidFill>
            </a:endParaRPr>
          </a:p>
        </p:txBody>
      </p:sp>
    </p:spTree>
    <p:extLst>
      <p:ext uri="{BB962C8B-B14F-4D97-AF65-F5344CB8AC3E}">
        <p14:creationId xmlns:p14="http://schemas.microsoft.com/office/powerpoint/2010/main" val="986021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776177"/>
            <a:ext cx="10515600" cy="914511"/>
          </a:xfrm>
        </p:spPr>
        <p:txBody>
          <a:bodyPr>
            <a:normAutofit fontScale="90000"/>
          </a:bodyPr>
          <a:lstStyle/>
          <a:p>
            <a:r>
              <a:rPr lang="en-GB" b="1" dirty="0">
                <a:latin typeface="+mn-lt"/>
              </a:rPr>
              <a:t> </a:t>
            </a:r>
            <a:r>
              <a:rPr lang="en-GB" b="1" dirty="0">
                <a:solidFill>
                  <a:schemeClr val="bg1"/>
                </a:solidFill>
                <a:latin typeface="+mn-lt"/>
              </a:rPr>
              <a:t>Stepwise</a:t>
            </a:r>
            <a:r>
              <a:rPr lang="en-GB" b="1" dirty="0">
                <a:latin typeface="+mn-lt"/>
              </a:rPr>
              <a:t> </a:t>
            </a:r>
            <a:r>
              <a:rPr lang="en-GB" b="1" dirty="0">
                <a:solidFill>
                  <a:schemeClr val="bg1"/>
                </a:solidFill>
                <a:latin typeface="+mn-lt"/>
              </a:rPr>
              <a:t>Guide to Trademark Registration Process</a:t>
            </a:r>
            <a:br>
              <a:rPr lang="en-GB" b="1" dirty="0">
                <a:solidFill>
                  <a:schemeClr val="bg1"/>
                </a:solidFill>
                <a:latin typeface="+mn-lt"/>
              </a:rPr>
            </a:br>
            <a:endParaRPr lang="en-IN" dirty="0">
              <a:solidFill>
                <a:schemeClr val="bg1"/>
              </a:solidFill>
              <a:latin typeface="+mn-lt"/>
            </a:endParaRPr>
          </a:p>
        </p:txBody>
      </p:sp>
      <p:sp>
        <p:nvSpPr>
          <p:cNvPr id="3" name="Content Placeholder 2"/>
          <p:cNvSpPr>
            <a:spLocks noGrp="1"/>
          </p:cNvSpPr>
          <p:nvPr>
            <p:ph idx="1"/>
          </p:nvPr>
        </p:nvSpPr>
        <p:spPr>
          <a:xfrm>
            <a:off x="673432" y="1985114"/>
            <a:ext cx="10233800" cy="4351338"/>
          </a:xfrm>
        </p:spPr>
        <p:txBody>
          <a:bodyPr/>
          <a:lstStyle/>
          <a:p>
            <a:r>
              <a:rPr lang="en-GB" b="1" dirty="0">
                <a:solidFill>
                  <a:schemeClr val="accent1">
                    <a:lumMod val="60000"/>
                    <a:lumOff val="40000"/>
                  </a:schemeClr>
                </a:solidFill>
              </a:rPr>
              <a:t>Step 3: Trademark Application Filing</a:t>
            </a:r>
          </a:p>
          <a:p>
            <a:pPr marL="0" indent="0">
              <a:buNone/>
            </a:pPr>
            <a:r>
              <a:rPr lang="en-GB" dirty="0">
                <a:solidFill>
                  <a:schemeClr val="bg1"/>
                </a:solidFill>
              </a:rPr>
              <a:t>Once all the prerequisites have been fulfilled, the next step of the trademark registration process is to file a trademark application. The application is submitted online to the relevant intellectual property office, requesting an examination as well as approval of the mark. It includes necessary details such as the applicant’s information, a representation of the mark, and the specified class of products/services for which it is intended to be used.</a:t>
            </a:r>
            <a:endParaRPr lang="en-IN" dirty="0">
              <a:solidFill>
                <a:schemeClr val="bg1"/>
              </a:solidFill>
            </a:endParaRPr>
          </a:p>
        </p:txBody>
      </p:sp>
    </p:spTree>
    <p:extLst>
      <p:ext uri="{BB962C8B-B14F-4D97-AF65-F5344CB8AC3E}">
        <p14:creationId xmlns:p14="http://schemas.microsoft.com/office/powerpoint/2010/main" val="2113997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637953"/>
            <a:ext cx="10515600" cy="1052735"/>
          </a:xfrm>
        </p:spPr>
        <p:txBody>
          <a:bodyPr>
            <a:normAutofit fontScale="90000"/>
          </a:bodyPr>
          <a:lstStyle/>
          <a:p>
            <a:r>
              <a:rPr lang="en-GB" b="1" dirty="0">
                <a:latin typeface="+mn-lt"/>
              </a:rPr>
              <a:t> </a:t>
            </a:r>
            <a:r>
              <a:rPr lang="en-GB" b="1" dirty="0">
                <a:solidFill>
                  <a:schemeClr val="bg1"/>
                </a:solidFill>
                <a:latin typeface="+mn-lt"/>
              </a:rPr>
              <a:t>Stepwise Guide to Trademark Registration Process</a:t>
            </a:r>
            <a:r>
              <a:rPr lang="en-GB" b="1" dirty="0">
                <a:latin typeface="+mn-lt"/>
              </a:rPr>
              <a:t/>
            </a:r>
            <a:br>
              <a:rPr lang="en-GB" b="1" dirty="0">
                <a:latin typeface="+mn-lt"/>
              </a:rPr>
            </a:br>
            <a:endParaRPr lang="en-IN" dirty="0">
              <a:latin typeface="+mn-lt"/>
            </a:endParaRPr>
          </a:p>
        </p:txBody>
      </p:sp>
      <p:sp>
        <p:nvSpPr>
          <p:cNvPr id="3" name="Content Placeholder 2"/>
          <p:cNvSpPr>
            <a:spLocks noGrp="1"/>
          </p:cNvSpPr>
          <p:nvPr>
            <p:ph idx="1"/>
          </p:nvPr>
        </p:nvSpPr>
        <p:spPr>
          <a:xfrm>
            <a:off x="487326" y="1878787"/>
            <a:ext cx="10515600" cy="4851622"/>
          </a:xfrm>
        </p:spPr>
        <p:txBody>
          <a:bodyPr>
            <a:normAutofit/>
          </a:bodyPr>
          <a:lstStyle/>
          <a:p>
            <a:r>
              <a:rPr lang="en-GB" b="1" dirty="0">
                <a:solidFill>
                  <a:schemeClr val="accent1">
                    <a:lumMod val="60000"/>
                    <a:lumOff val="40000"/>
                  </a:schemeClr>
                </a:solidFill>
              </a:rPr>
              <a:t>Step 4: Trademark Fees Payment</a:t>
            </a:r>
          </a:p>
          <a:p>
            <a:pPr marL="0" indent="0">
              <a:buNone/>
            </a:pPr>
            <a:r>
              <a:rPr lang="en-GB" dirty="0" smtClean="0">
                <a:solidFill>
                  <a:schemeClr val="bg1"/>
                </a:solidFill>
              </a:rPr>
              <a:t>In India, the registration fee for trademarks ranges between </a:t>
            </a:r>
            <a:r>
              <a:rPr lang="en-GB" dirty="0" err="1" smtClean="0">
                <a:solidFill>
                  <a:schemeClr val="bg1"/>
                </a:solidFill>
              </a:rPr>
              <a:t>Rs</a:t>
            </a:r>
            <a:r>
              <a:rPr lang="en-GB" dirty="0" smtClean="0">
                <a:solidFill>
                  <a:schemeClr val="bg1"/>
                </a:solidFill>
              </a:rPr>
              <a:t>. 4500 to </a:t>
            </a:r>
            <a:r>
              <a:rPr lang="en-GB" dirty="0" err="1" smtClean="0">
                <a:solidFill>
                  <a:schemeClr val="bg1"/>
                </a:solidFill>
              </a:rPr>
              <a:t>Rs</a:t>
            </a:r>
            <a:r>
              <a:rPr lang="en-GB" dirty="0" smtClean="0">
                <a:solidFill>
                  <a:schemeClr val="bg1"/>
                </a:solidFill>
              </a:rPr>
              <a:t>. 9000. For start-ups, small enterprises, individuals and proprietorships, the lower trademark registration fee of </a:t>
            </a:r>
            <a:r>
              <a:rPr lang="en-GB" dirty="0" err="1" smtClean="0">
                <a:solidFill>
                  <a:schemeClr val="bg1"/>
                </a:solidFill>
              </a:rPr>
              <a:t>Rs</a:t>
            </a:r>
            <a:r>
              <a:rPr lang="en-GB" dirty="0" smtClean="0">
                <a:solidFill>
                  <a:schemeClr val="bg1"/>
                </a:solidFill>
              </a:rPr>
              <a:t>. 4500 is applicable and for all other business entities, the trademark registration fee as set by the government is </a:t>
            </a:r>
            <a:r>
              <a:rPr lang="en-GB" dirty="0" err="1" smtClean="0">
                <a:solidFill>
                  <a:schemeClr val="bg1"/>
                </a:solidFill>
              </a:rPr>
              <a:t>Rs</a:t>
            </a:r>
            <a:r>
              <a:rPr lang="en-GB" dirty="0" smtClean="0">
                <a:solidFill>
                  <a:schemeClr val="bg1"/>
                </a:solidFill>
              </a:rPr>
              <a:t>. 9000.</a:t>
            </a:r>
          </a:p>
          <a:p>
            <a:r>
              <a:rPr lang="en-GB" b="1" dirty="0">
                <a:solidFill>
                  <a:schemeClr val="accent1">
                    <a:lumMod val="60000"/>
                    <a:lumOff val="40000"/>
                  </a:schemeClr>
                </a:solidFill>
              </a:rPr>
              <a:t>Step </a:t>
            </a:r>
            <a:r>
              <a:rPr lang="en-GB" b="1" dirty="0" smtClean="0">
                <a:solidFill>
                  <a:schemeClr val="accent1">
                    <a:lumMod val="60000"/>
                    <a:lumOff val="40000"/>
                  </a:schemeClr>
                </a:solidFill>
              </a:rPr>
              <a:t>5: </a:t>
            </a:r>
            <a:r>
              <a:rPr lang="en-GB" b="1" dirty="0">
                <a:solidFill>
                  <a:schemeClr val="accent1">
                    <a:lumMod val="60000"/>
                    <a:lumOff val="40000"/>
                  </a:schemeClr>
                </a:solidFill>
              </a:rPr>
              <a:t>Examining the process of the brand name application</a:t>
            </a:r>
            <a:endParaRPr lang="en-GB" dirty="0">
              <a:solidFill>
                <a:schemeClr val="accent1">
                  <a:lumMod val="60000"/>
                  <a:lumOff val="40000"/>
                </a:schemeClr>
              </a:solidFill>
            </a:endParaRPr>
          </a:p>
          <a:p>
            <a:pPr marL="0" indent="0">
              <a:buNone/>
            </a:pPr>
            <a:r>
              <a:rPr lang="en-GB" dirty="0">
                <a:solidFill>
                  <a:schemeClr val="bg1"/>
                </a:solidFill>
              </a:rPr>
              <a:t>Once the application is dispatched, the </a:t>
            </a:r>
            <a:r>
              <a:rPr lang="en-GB" b="1" dirty="0">
                <a:solidFill>
                  <a:schemeClr val="bg1"/>
                </a:solidFill>
              </a:rPr>
              <a:t>Registrar of Trademark will check</a:t>
            </a:r>
            <a:r>
              <a:rPr lang="en-GB" dirty="0">
                <a:solidFill>
                  <a:schemeClr val="bg1"/>
                </a:solidFill>
              </a:rPr>
              <a:t> out whether you have followed certain terms and that your brand name complies with, the existing law. Moreover, there should not be any similarity or identical with any existing or pending brands for the registration. This is the reason why we preferred you to choose a quirky brand name!</a:t>
            </a:r>
          </a:p>
        </p:txBody>
      </p:sp>
    </p:spTree>
    <p:extLst>
      <p:ext uri="{BB962C8B-B14F-4D97-AF65-F5344CB8AC3E}">
        <p14:creationId xmlns:p14="http://schemas.microsoft.com/office/powerpoint/2010/main" val="1684292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020" y="227864"/>
            <a:ext cx="9720072" cy="1499616"/>
          </a:xfrm>
        </p:spPr>
        <p:txBody>
          <a:bodyPr/>
          <a:lstStyle/>
          <a:p>
            <a:r>
              <a:rPr lang="en-GB" dirty="0">
                <a:solidFill>
                  <a:schemeClr val="bg1"/>
                </a:solidFill>
              </a:rPr>
              <a:t>EVOLUTION OF IP ACTS AND TREATIES</a:t>
            </a:r>
            <a:endParaRPr lang="en-IN" dirty="0">
              <a:solidFill>
                <a:schemeClr val="bg1"/>
              </a:solidFill>
            </a:endParaRPr>
          </a:p>
        </p:txBody>
      </p:sp>
      <p:sp>
        <p:nvSpPr>
          <p:cNvPr id="3" name="Content Placeholder 2"/>
          <p:cNvSpPr>
            <a:spLocks noGrp="1"/>
          </p:cNvSpPr>
          <p:nvPr>
            <p:ph idx="1"/>
          </p:nvPr>
        </p:nvSpPr>
        <p:spPr>
          <a:xfrm>
            <a:off x="719159" y="1469063"/>
            <a:ext cx="11280913" cy="4829241"/>
          </a:xfrm>
        </p:spPr>
        <p:txBody>
          <a:bodyPr>
            <a:noAutofit/>
          </a:bodyPr>
          <a:lstStyle/>
          <a:p>
            <a:pPr marL="0" indent="0">
              <a:lnSpc>
                <a:spcPct val="120000"/>
              </a:lnSpc>
              <a:buNone/>
            </a:pPr>
            <a:r>
              <a:rPr lang="en-GB" sz="2200" b="1" dirty="0">
                <a:solidFill>
                  <a:srgbClr val="FFFF00"/>
                </a:solidFill>
              </a:rPr>
              <a:t>1883 – Paris Convention (France</a:t>
            </a:r>
            <a:r>
              <a:rPr lang="en-GB" sz="2200" b="1" dirty="0" smtClean="0">
                <a:solidFill>
                  <a:srgbClr val="FFFF00"/>
                </a:solidFill>
              </a:rPr>
              <a:t>)</a:t>
            </a:r>
            <a:r>
              <a:rPr lang="en-GB" dirty="0" smtClean="0">
                <a:solidFill>
                  <a:srgbClr val="FFFF00"/>
                </a:solidFill>
              </a:rPr>
              <a:t>: </a:t>
            </a:r>
            <a:r>
              <a:rPr lang="en-GB" sz="2200" dirty="0" smtClean="0">
                <a:solidFill>
                  <a:schemeClr val="bg1"/>
                </a:solidFill>
              </a:rPr>
              <a:t>This </a:t>
            </a:r>
            <a:r>
              <a:rPr lang="en-GB" sz="2200" dirty="0">
                <a:solidFill>
                  <a:schemeClr val="bg1"/>
                </a:solidFill>
              </a:rPr>
              <a:t>international agreement is the first major step taken to help creators ensure that their intellectual works are protected in other countries. </a:t>
            </a:r>
            <a:endParaRPr lang="en-GB" sz="2200" dirty="0" smtClean="0">
              <a:solidFill>
                <a:schemeClr val="bg1"/>
              </a:solidFill>
            </a:endParaRPr>
          </a:p>
          <a:p>
            <a:pPr>
              <a:lnSpc>
                <a:spcPct val="120000"/>
              </a:lnSpc>
            </a:pPr>
            <a:r>
              <a:rPr lang="en-GB" sz="2200" dirty="0" smtClean="0">
                <a:solidFill>
                  <a:schemeClr val="bg1"/>
                </a:solidFill>
              </a:rPr>
              <a:t>The </a:t>
            </a:r>
            <a:r>
              <a:rPr lang="en-GB" sz="2200" dirty="0">
                <a:solidFill>
                  <a:schemeClr val="bg1"/>
                </a:solidFill>
              </a:rPr>
              <a:t>need for international protection of intellectual property (IP) became evident when foreign </a:t>
            </a:r>
            <a:r>
              <a:rPr lang="en-GB" sz="2400" dirty="0">
                <a:solidFill>
                  <a:schemeClr val="bg1"/>
                </a:solidFill>
              </a:rPr>
              <a:t>exhibitors </a:t>
            </a:r>
            <a:r>
              <a:rPr lang="en-GB" sz="2400" i="1" dirty="0">
                <a:solidFill>
                  <a:srgbClr val="FFFF00"/>
                </a:solidFill>
              </a:rPr>
              <a:t>refused to attend the International Exhibition of Inventions in Vienna, Austria in 1873 because they were afraid their ideas would be stolen and exploited commercially </a:t>
            </a:r>
            <a:r>
              <a:rPr lang="en-GB" sz="2200" dirty="0">
                <a:solidFill>
                  <a:schemeClr val="bg1"/>
                </a:solidFill>
              </a:rPr>
              <a:t>in other countries. The Paris Convention covers</a:t>
            </a:r>
            <a:r>
              <a:rPr lang="en-GB" sz="2200" dirty="0" smtClean="0">
                <a:solidFill>
                  <a:schemeClr val="bg1"/>
                </a:solidFill>
              </a:rPr>
              <a:t>:</a:t>
            </a:r>
          </a:p>
          <a:p>
            <a:pPr>
              <a:lnSpc>
                <a:spcPct val="100000"/>
              </a:lnSpc>
              <a:buClr>
                <a:schemeClr val="bg1"/>
              </a:buClr>
              <a:buFont typeface="Wingdings" panose="05000000000000000000" pitchFamily="2" charset="2"/>
              <a:buChar char="Ø"/>
            </a:pPr>
            <a:r>
              <a:rPr lang="en-GB" sz="2200" dirty="0" smtClean="0">
                <a:solidFill>
                  <a:schemeClr val="bg1"/>
                </a:solidFill>
              </a:rPr>
              <a:t> </a:t>
            </a:r>
            <a:r>
              <a:rPr lang="en-GB" sz="2400" dirty="0">
                <a:solidFill>
                  <a:schemeClr val="bg1"/>
                </a:solidFill>
              </a:rPr>
              <a:t>Inventions (patents</a:t>
            </a:r>
            <a:r>
              <a:rPr lang="en-GB" sz="2400" dirty="0" smtClean="0">
                <a:solidFill>
                  <a:schemeClr val="bg1"/>
                </a:solidFill>
              </a:rPr>
              <a:t>)</a:t>
            </a:r>
          </a:p>
          <a:p>
            <a:pPr>
              <a:lnSpc>
                <a:spcPct val="100000"/>
              </a:lnSpc>
              <a:buClr>
                <a:schemeClr val="bg1"/>
              </a:buClr>
              <a:buFont typeface="Wingdings" panose="05000000000000000000" pitchFamily="2" charset="2"/>
              <a:buChar char="Ø"/>
            </a:pPr>
            <a:r>
              <a:rPr lang="en-GB" sz="2400" dirty="0" smtClean="0">
                <a:solidFill>
                  <a:schemeClr val="bg1"/>
                </a:solidFill>
              </a:rPr>
              <a:t> Trademarks</a:t>
            </a:r>
          </a:p>
          <a:p>
            <a:pPr>
              <a:lnSpc>
                <a:spcPct val="100000"/>
              </a:lnSpc>
              <a:buClr>
                <a:schemeClr val="bg1"/>
              </a:buClr>
              <a:buFont typeface="Wingdings" panose="05000000000000000000" pitchFamily="2" charset="2"/>
              <a:buChar char="Ø"/>
            </a:pPr>
            <a:r>
              <a:rPr lang="en-GB" sz="2400" dirty="0" smtClean="0">
                <a:solidFill>
                  <a:schemeClr val="bg1"/>
                </a:solidFill>
              </a:rPr>
              <a:t> </a:t>
            </a:r>
            <a:r>
              <a:rPr lang="en-GB" sz="2400" dirty="0">
                <a:solidFill>
                  <a:schemeClr val="bg1"/>
                </a:solidFill>
              </a:rPr>
              <a:t>Industrial designs</a:t>
            </a:r>
            <a:r>
              <a:rPr lang="en-GB" sz="2200" dirty="0">
                <a:solidFill>
                  <a:schemeClr val="bg1"/>
                </a:solidFill>
              </a:rPr>
              <a:t/>
            </a:r>
            <a:br>
              <a:rPr lang="en-GB" sz="2200" dirty="0">
                <a:solidFill>
                  <a:schemeClr val="bg1"/>
                </a:solidFill>
              </a:rPr>
            </a:br>
            <a:r>
              <a:rPr lang="en-GB" sz="2200" dirty="0">
                <a:solidFill>
                  <a:schemeClr val="bg1"/>
                </a:solidFill>
              </a:rPr>
              <a:t/>
            </a:r>
            <a:br>
              <a:rPr lang="en-GB" sz="2200" dirty="0">
                <a:solidFill>
                  <a:schemeClr val="bg1"/>
                </a:solidFill>
              </a:rPr>
            </a:br>
            <a:endParaRPr lang="en-IN" sz="2200" dirty="0">
              <a:solidFill>
                <a:schemeClr val="bg1"/>
              </a:solidFill>
            </a:endParaRPr>
          </a:p>
        </p:txBody>
      </p:sp>
    </p:spTree>
    <p:extLst>
      <p:ext uri="{BB962C8B-B14F-4D97-AF65-F5344CB8AC3E}">
        <p14:creationId xmlns:p14="http://schemas.microsoft.com/office/powerpoint/2010/main" val="27499025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659219"/>
            <a:ext cx="10515600" cy="1031469"/>
          </a:xfrm>
        </p:spPr>
        <p:txBody>
          <a:bodyPr>
            <a:normAutofit fontScale="90000"/>
          </a:bodyPr>
          <a:lstStyle/>
          <a:p>
            <a:r>
              <a:rPr lang="en-GB" b="1" dirty="0" smtClean="0">
                <a:solidFill>
                  <a:schemeClr val="bg1"/>
                </a:solidFill>
                <a:latin typeface="+mn-lt"/>
              </a:rPr>
              <a:t>Stepwise </a:t>
            </a:r>
            <a:r>
              <a:rPr lang="en-GB" b="1" dirty="0">
                <a:solidFill>
                  <a:schemeClr val="bg1"/>
                </a:solidFill>
                <a:latin typeface="+mn-lt"/>
              </a:rPr>
              <a:t>Guide to Trademark Registration Process</a:t>
            </a:r>
            <a:br>
              <a:rPr lang="en-GB" b="1" dirty="0">
                <a:solidFill>
                  <a:schemeClr val="bg1"/>
                </a:solidFill>
                <a:latin typeface="+mn-lt"/>
              </a:rPr>
            </a:br>
            <a:endParaRPr lang="en-IN" dirty="0">
              <a:solidFill>
                <a:schemeClr val="bg1"/>
              </a:solidFill>
              <a:latin typeface="+mn-lt"/>
            </a:endParaRPr>
          </a:p>
        </p:txBody>
      </p:sp>
      <p:sp>
        <p:nvSpPr>
          <p:cNvPr id="3" name="Content Placeholder 2"/>
          <p:cNvSpPr>
            <a:spLocks noGrp="1"/>
          </p:cNvSpPr>
          <p:nvPr>
            <p:ph idx="1"/>
          </p:nvPr>
        </p:nvSpPr>
        <p:spPr>
          <a:xfrm>
            <a:off x="450149" y="1772463"/>
            <a:ext cx="11468948" cy="4351338"/>
          </a:xfrm>
        </p:spPr>
        <p:txBody>
          <a:bodyPr>
            <a:noAutofit/>
          </a:bodyPr>
          <a:lstStyle/>
          <a:p>
            <a:r>
              <a:rPr lang="en-GB" sz="2600" b="1" dirty="0">
                <a:solidFill>
                  <a:schemeClr val="accent1">
                    <a:lumMod val="60000"/>
                    <a:lumOff val="40000"/>
                  </a:schemeClr>
                </a:solidFill>
              </a:rPr>
              <a:t>Step 6: Replying to Objections</a:t>
            </a:r>
          </a:p>
          <a:p>
            <a:pPr marL="0" indent="0">
              <a:buNone/>
            </a:pPr>
            <a:r>
              <a:rPr lang="en-GB" sz="2600" dirty="0">
                <a:solidFill>
                  <a:schemeClr val="bg1"/>
                </a:solidFill>
              </a:rPr>
              <a:t>Addressing objections raised during the examination stage is extremely crucial to take the trade mark registration process further. The applicant must respond to the objections within 30 days from the date on which they were raised.</a:t>
            </a:r>
          </a:p>
          <a:p>
            <a:pPr marL="0" indent="0">
              <a:buNone/>
            </a:pPr>
            <a:r>
              <a:rPr lang="en-GB" sz="2600" dirty="0">
                <a:solidFill>
                  <a:schemeClr val="bg1"/>
                </a:solidFill>
              </a:rPr>
              <a:t>If the examiner is satisfied, they will proceed to the next stage. However, if unsatisfied, the examiner </a:t>
            </a:r>
            <a:r>
              <a:rPr lang="en-GB" sz="2600" dirty="0" smtClean="0">
                <a:solidFill>
                  <a:schemeClr val="bg1"/>
                </a:solidFill>
              </a:rPr>
              <a:t>may summon </a:t>
            </a:r>
            <a:r>
              <a:rPr lang="en-GB" sz="2600" dirty="0">
                <a:solidFill>
                  <a:schemeClr val="bg1"/>
                </a:solidFill>
              </a:rPr>
              <a:t>a show cause hearing to resolve the issue</a:t>
            </a:r>
            <a:r>
              <a:rPr lang="en-GB" sz="2600" dirty="0" smtClean="0">
                <a:solidFill>
                  <a:schemeClr val="bg1"/>
                </a:solidFill>
              </a:rPr>
              <a:t>.</a:t>
            </a:r>
          </a:p>
          <a:p>
            <a:r>
              <a:rPr lang="en-GB" sz="2600" b="1" dirty="0" smtClean="0">
                <a:solidFill>
                  <a:schemeClr val="accent1">
                    <a:lumMod val="60000"/>
                    <a:lumOff val="40000"/>
                  </a:schemeClr>
                </a:solidFill>
              </a:rPr>
              <a:t>Step 7: </a:t>
            </a:r>
            <a:r>
              <a:rPr lang="en-GB" sz="2600" b="1" dirty="0">
                <a:solidFill>
                  <a:schemeClr val="accent1">
                    <a:lumMod val="60000"/>
                    <a:lumOff val="40000"/>
                  </a:schemeClr>
                </a:solidFill>
              </a:rPr>
              <a:t>Publication of your brand in the Indian Trade Mark Journals</a:t>
            </a:r>
            <a:endParaRPr lang="en-GB" sz="2600" dirty="0">
              <a:solidFill>
                <a:schemeClr val="accent1">
                  <a:lumMod val="60000"/>
                  <a:lumOff val="40000"/>
                </a:schemeClr>
              </a:solidFill>
            </a:endParaRPr>
          </a:p>
          <a:p>
            <a:pPr marL="0" indent="0">
              <a:buNone/>
            </a:pPr>
            <a:r>
              <a:rPr lang="en-GB" sz="2600" dirty="0">
                <a:solidFill>
                  <a:schemeClr val="bg1"/>
                </a:solidFill>
              </a:rPr>
              <a:t>After the process of examination, the </a:t>
            </a:r>
            <a:r>
              <a:rPr lang="en-GB" sz="2600" b="1" dirty="0">
                <a:solidFill>
                  <a:srgbClr val="FFFF00"/>
                </a:solidFill>
              </a:rPr>
              <a:t>Registrar of Trademark will publish your brand name</a:t>
            </a:r>
            <a:r>
              <a:rPr lang="en-GB" sz="2600" dirty="0">
                <a:solidFill>
                  <a:srgbClr val="FFFF00"/>
                </a:solidFill>
              </a:rPr>
              <a:t> in the </a:t>
            </a:r>
            <a:r>
              <a:rPr lang="en-GB" sz="2600" b="1" dirty="0">
                <a:solidFill>
                  <a:srgbClr val="FFFF00"/>
                </a:solidFill>
              </a:rPr>
              <a:t>Indian trademark journal</a:t>
            </a:r>
            <a:r>
              <a:rPr lang="en-GB" sz="2600" dirty="0">
                <a:solidFill>
                  <a:srgbClr val="FFFF00"/>
                </a:solidFill>
              </a:rPr>
              <a:t>. </a:t>
            </a:r>
            <a:r>
              <a:rPr lang="en-GB" sz="2600" dirty="0">
                <a:solidFill>
                  <a:schemeClr val="bg1"/>
                </a:solidFill>
              </a:rPr>
              <a:t>This is certainly the most important part of the trademark registration and there should not be any opposition within 4 months from the date of publication. When there is no opposition, the Registrar of Trademark will proceed towards issuance of Trademark Registration Certificate.</a:t>
            </a:r>
          </a:p>
          <a:p>
            <a:endParaRPr lang="en-IN" sz="2600" dirty="0"/>
          </a:p>
        </p:txBody>
      </p:sp>
    </p:spTree>
    <p:extLst>
      <p:ext uri="{BB962C8B-B14F-4D97-AF65-F5344CB8AC3E}">
        <p14:creationId xmlns:p14="http://schemas.microsoft.com/office/powerpoint/2010/main" val="304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57447" y="460819"/>
            <a:ext cx="11353800" cy="1027740"/>
          </a:xfrm>
        </p:spPr>
        <p:txBody>
          <a:bodyPr>
            <a:noAutofit/>
          </a:bodyPr>
          <a:lstStyle/>
          <a:p>
            <a:r>
              <a:rPr lang="en-GB" sz="4400" b="1" dirty="0" smtClean="0">
                <a:solidFill>
                  <a:schemeClr val="bg1"/>
                </a:solidFill>
                <a:latin typeface="+mn-lt"/>
              </a:rPr>
              <a:t>Stepwise </a:t>
            </a:r>
            <a:r>
              <a:rPr lang="en-GB" sz="4400" b="1" dirty="0">
                <a:solidFill>
                  <a:schemeClr val="bg1"/>
                </a:solidFill>
                <a:latin typeface="+mn-lt"/>
              </a:rPr>
              <a:t>Guide to Trademark Registration Process</a:t>
            </a:r>
            <a:br>
              <a:rPr lang="en-GB" sz="4400" b="1" dirty="0">
                <a:solidFill>
                  <a:schemeClr val="bg1"/>
                </a:solidFill>
                <a:latin typeface="+mn-lt"/>
              </a:rPr>
            </a:br>
            <a:endParaRPr lang="en-IN" sz="4400" dirty="0">
              <a:solidFill>
                <a:schemeClr val="bg1"/>
              </a:solidFill>
              <a:latin typeface="+mn-lt"/>
            </a:endParaRPr>
          </a:p>
        </p:txBody>
      </p:sp>
      <p:sp>
        <p:nvSpPr>
          <p:cNvPr id="3" name="Content Placeholder 2"/>
          <p:cNvSpPr>
            <a:spLocks noGrp="1"/>
          </p:cNvSpPr>
          <p:nvPr>
            <p:ph idx="1"/>
          </p:nvPr>
        </p:nvSpPr>
        <p:spPr>
          <a:xfrm>
            <a:off x="274674" y="1240833"/>
            <a:ext cx="11357344" cy="4894152"/>
          </a:xfrm>
        </p:spPr>
        <p:txBody>
          <a:bodyPr>
            <a:noAutofit/>
          </a:bodyPr>
          <a:lstStyle/>
          <a:p>
            <a:r>
              <a:rPr lang="en-GB" sz="2600" b="1" dirty="0">
                <a:solidFill>
                  <a:schemeClr val="accent1">
                    <a:lumMod val="60000"/>
                    <a:lumOff val="40000"/>
                  </a:schemeClr>
                </a:solidFill>
              </a:rPr>
              <a:t>Step 8: Settlement of Third-Party Opposition</a:t>
            </a:r>
          </a:p>
          <a:p>
            <a:pPr marL="0" indent="0">
              <a:buNone/>
            </a:pPr>
            <a:r>
              <a:rPr lang="en-GB" sz="2600" dirty="0">
                <a:solidFill>
                  <a:schemeClr val="bg1"/>
                </a:solidFill>
              </a:rPr>
              <a:t>In instances where third parties raise objections or oppositions during the specified period, resolution becomes a critical aspect of the trademark registration process. This step involves negotiation, settlement, or legal proceedings to address the concerns raised by opposing parties. Only after a successful resolution of all public oppositions, the department will consider proceeding with the application.</a:t>
            </a:r>
          </a:p>
          <a:p>
            <a:r>
              <a:rPr lang="en-GB" sz="2600" b="1" dirty="0">
                <a:solidFill>
                  <a:schemeClr val="accent1">
                    <a:lumMod val="60000"/>
                    <a:lumOff val="40000"/>
                  </a:schemeClr>
                </a:solidFill>
              </a:rPr>
              <a:t>Step 9: Trademark Certification Granted</a:t>
            </a:r>
          </a:p>
          <a:p>
            <a:pPr marL="0" indent="0">
              <a:buNone/>
            </a:pPr>
            <a:r>
              <a:rPr lang="en-GB" sz="2600" dirty="0">
                <a:solidFill>
                  <a:schemeClr val="bg1"/>
                </a:solidFill>
              </a:rPr>
              <a:t>The last milestone of the trade mark registration process step by step is achieved when the applicant is granted a Trademark Certificate. This official document serves as tangible proof of the exclusive rights conferred to him. Once issued, it remains valid for 10 years from the date of application.</a:t>
            </a:r>
          </a:p>
          <a:p>
            <a:pPr marL="0" indent="0">
              <a:buNone/>
            </a:pPr>
            <a:r>
              <a:rPr lang="en-GB" sz="2600" dirty="0">
                <a:solidFill>
                  <a:schemeClr val="bg1"/>
                </a:solidFill>
              </a:rPr>
              <a:t>Throughout this period, the Trademark remains protected against unauthorised use and plagiarism.</a:t>
            </a:r>
          </a:p>
          <a:p>
            <a:endParaRPr lang="en-IN" sz="2600" dirty="0"/>
          </a:p>
        </p:txBody>
      </p:sp>
    </p:spTree>
    <p:extLst>
      <p:ext uri="{BB962C8B-B14F-4D97-AF65-F5344CB8AC3E}">
        <p14:creationId xmlns:p14="http://schemas.microsoft.com/office/powerpoint/2010/main" val="366630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808074"/>
            <a:ext cx="10515600" cy="882614"/>
          </a:xfrm>
        </p:spPr>
        <p:txBody>
          <a:bodyPr>
            <a:normAutofit fontScale="90000"/>
          </a:bodyPr>
          <a:lstStyle/>
          <a:p>
            <a:r>
              <a:rPr lang="en-GB" b="1" dirty="0" smtClean="0">
                <a:solidFill>
                  <a:schemeClr val="bg1"/>
                </a:solidFill>
                <a:latin typeface="+mn-lt"/>
              </a:rPr>
              <a:t>Stepwise </a:t>
            </a:r>
            <a:r>
              <a:rPr lang="en-GB" b="1" dirty="0">
                <a:solidFill>
                  <a:schemeClr val="bg1"/>
                </a:solidFill>
                <a:latin typeface="+mn-lt"/>
              </a:rPr>
              <a:t>Guide to Trademark Registration Process</a:t>
            </a:r>
            <a:br>
              <a:rPr lang="en-GB" b="1" dirty="0">
                <a:solidFill>
                  <a:schemeClr val="bg1"/>
                </a:solidFill>
                <a:latin typeface="+mn-lt"/>
              </a:rPr>
            </a:br>
            <a:endParaRPr lang="en-IN" dirty="0">
              <a:solidFill>
                <a:schemeClr val="bg1"/>
              </a:solidFill>
              <a:latin typeface="+mn-lt"/>
            </a:endParaRPr>
          </a:p>
        </p:txBody>
      </p:sp>
      <p:sp>
        <p:nvSpPr>
          <p:cNvPr id="3" name="Content Placeholder 2"/>
          <p:cNvSpPr>
            <a:spLocks noGrp="1"/>
          </p:cNvSpPr>
          <p:nvPr>
            <p:ph idx="1"/>
          </p:nvPr>
        </p:nvSpPr>
        <p:spPr>
          <a:xfrm>
            <a:off x="354455" y="2020185"/>
            <a:ext cx="10233800" cy="3827168"/>
          </a:xfrm>
        </p:spPr>
        <p:txBody>
          <a:bodyPr/>
          <a:lstStyle/>
          <a:p>
            <a:r>
              <a:rPr lang="en-GB" b="1" dirty="0">
                <a:solidFill>
                  <a:schemeClr val="accent1">
                    <a:lumMod val="60000"/>
                    <a:lumOff val="40000"/>
                  </a:schemeClr>
                </a:solidFill>
              </a:rPr>
              <a:t>Step 10: Trademark Renewal</a:t>
            </a:r>
          </a:p>
          <a:p>
            <a:pPr marL="0" indent="0">
              <a:buNone/>
            </a:pPr>
            <a:r>
              <a:rPr lang="en-GB" dirty="0">
                <a:solidFill>
                  <a:schemeClr val="bg1"/>
                </a:solidFill>
              </a:rPr>
              <a:t>Trademark protection is not everlasting, and in the final step of the trademark registration process, trademark owners must renew their trademarks to maintain their rights. Failing to the trademark renewal before the deadline, may result in the loss of protection. The renewal process is almost similar to the original registration process. There is no predefined limit on how many times a trademark can be renewed.</a:t>
            </a:r>
          </a:p>
          <a:p>
            <a:endParaRPr lang="en-IN" dirty="0"/>
          </a:p>
        </p:txBody>
      </p:sp>
    </p:spTree>
    <p:extLst>
      <p:ext uri="{BB962C8B-B14F-4D97-AF65-F5344CB8AC3E}">
        <p14:creationId xmlns:p14="http://schemas.microsoft.com/office/powerpoint/2010/main" val="3859747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93405"/>
            <a:ext cx="10515600" cy="1297283"/>
          </a:xfrm>
        </p:spPr>
        <p:txBody>
          <a:bodyPr>
            <a:normAutofit fontScale="90000"/>
          </a:bodyPr>
          <a:lstStyle/>
          <a:p>
            <a:r>
              <a:rPr lang="en-GB" b="1" dirty="0" smtClean="0">
                <a:solidFill>
                  <a:schemeClr val="bg1"/>
                </a:solidFill>
                <a:latin typeface="+mn-lt"/>
              </a:rPr>
              <a:t>Stepwise </a:t>
            </a:r>
            <a:r>
              <a:rPr lang="en-GB" b="1" dirty="0">
                <a:solidFill>
                  <a:schemeClr val="bg1"/>
                </a:solidFill>
                <a:latin typeface="+mn-lt"/>
              </a:rPr>
              <a:t>Guide to Trademark Registration Process</a:t>
            </a:r>
            <a:br>
              <a:rPr lang="en-GB" b="1" dirty="0">
                <a:solidFill>
                  <a:schemeClr val="bg1"/>
                </a:solidFill>
                <a:latin typeface="+mn-lt"/>
              </a:rPr>
            </a:br>
            <a:endParaRPr lang="en-IN" b="1" dirty="0">
              <a:solidFill>
                <a:schemeClr val="bg1"/>
              </a:solidFill>
              <a:latin typeface="+mn-lt"/>
            </a:endParaRPr>
          </a:p>
        </p:txBody>
      </p:sp>
      <p:sp>
        <p:nvSpPr>
          <p:cNvPr id="3" name="Content Placeholder 2"/>
          <p:cNvSpPr>
            <a:spLocks noGrp="1"/>
          </p:cNvSpPr>
          <p:nvPr>
            <p:ph idx="1"/>
          </p:nvPr>
        </p:nvSpPr>
        <p:spPr>
          <a:xfrm>
            <a:off x="630902" y="1963849"/>
            <a:ext cx="10233800" cy="4351338"/>
          </a:xfrm>
        </p:spPr>
        <p:txBody>
          <a:bodyPr/>
          <a:lstStyle/>
          <a:p>
            <a:r>
              <a:rPr lang="en-GB" b="1" dirty="0">
                <a:solidFill>
                  <a:schemeClr val="accent1">
                    <a:lumMod val="60000"/>
                    <a:lumOff val="40000"/>
                  </a:schemeClr>
                </a:solidFill>
              </a:rPr>
              <a:t>Step </a:t>
            </a:r>
            <a:r>
              <a:rPr lang="en-GB" b="1" dirty="0" smtClean="0">
                <a:solidFill>
                  <a:schemeClr val="accent1">
                    <a:lumMod val="60000"/>
                    <a:lumOff val="40000"/>
                  </a:schemeClr>
                </a:solidFill>
              </a:rPr>
              <a:t>11: </a:t>
            </a:r>
            <a:r>
              <a:rPr lang="en-GB" b="1" dirty="0">
                <a:solidFill>
                  <a:schemeClr val="accent1">
                    <a:lumMod val="60000"/>
                    <a:lumOff val="40000"/>
                  </a:schemeClr>
                </a:solidFill>
              </a:rPr>
              <a:t>The trademark registration certificate issuance</a:t>
            </a:r>
            <a:endParaRPr lang="en-GB" dirty="0">
              <a:solidFill>
                <a:schemeClr val="accent1">
                  <a:lumMod val="60000"/>
                  <a:lumOff val="40000"/>
                </a:schemeClr>
              </a:solidFill>
            </a:endParaRPr>
          </a:p>
          <a:p>
            <a:pPr marL="0" indent="0">
              <a:buNone/>
            </a:pPr>
            <a:r>
              <a:rPr lang="en-GB" dirty="0">
                <a:solidFill>
                  <a:schemeClr val="bg1"/>
                </a:solidFill>
              </a:rPr>
              <a:t>The Registrar will accept your trademark application if there’s no opposition being raised within the stipulated period of 4 months or on acceptance of your trademark application after trademark opposition hearing. Wow! And this will be the happiest moment for you as the </a:t>
            </a:r>
            <a:r>
              <a:rPr lang="en-GB" b="1" dirty="0">
                <a:solidFill>
                  <a:schemeClr val="bg1"/>
                </a:solidFill>
              </a:rPr>
              <a:t>Registrar issues the Registration Certificate with</a:t>
            </a:r>
            <a:r>
              <a:rPr lang="en-GB" dirty="0">
                <a:solidFill>
                  <a:schemeClr val="bg1"/>
                </a:solidFill>
              </a:rPr>
              <a:t> the </a:t>
            </a:r>
            <a:r>
              <a:rPr lang="en-GB" b="1" dirty="0">
                <a:solidFill>
                  <a:schemeClr val="bg1"/>
                </a:solidFill>
              </a:rPr>
              <a:t>Trademark Registry seal</a:t>
            </a:r>
            <a:r>
              <a:rPr lang="en-GB" dirty="0">
                <a:solidFill>
                  <a:schemeClr val="bg1"/>
                </a:solidFill>
              </a:rPr>
              <a:t>.</a:t>
            </a:r>
          </a:p>
          <a:p>
            <a:pPr marL="0" indent="0">
              <a:buNone/>
            </a:pPr>
            <a:r>
              <a:rPr lang="en-GB" dirty="0">
                <a:solidFill>
                  <a:schemeClr val="bg1"/>
                </a:solidFill>
              </a:rPr>
              <a:t>Right from the moment you have been issued with your certificate, you can </a:t>
            </a:r>
            <a:r>
              <a:rPr lang="en-GB" b="1" dirty="0">
                <a:solidFill>
                  <a:schemeClr val="bg1"/>
                </a:solidFill>
              </a:rPr>
              <a:t>use the </a:t>
            </a:r>
            <a:r>
              <a:rPr lang="en-GB" b="1" dirty="0">
                <a:solidFill>
                  <a:srgbClr val="FFFF00"/>
                </a:solidFill>
              </a:rPr>
              <a:t>registered trademark symbol (®)</a:t>
            </a:r>
            <a:r>
              <a:rPr lang="en-GB" dirty="0">
                <a:solidFill>
                  <a:schemeClr val="bg1"/>
                </a:solidFill>
              </a:rPr>
              <a:t> beside your brand name.</a:t>
            </a:r>
          </a:p>
          <a:p>
            <a:endParaRPr lang="en-IN" dirty="0"/>
          </a:p>
        </p:txBody>
      </p:sp>
    </p:spTree>
    <p:extLst>
      <p:ext uri="{BB962C8B-B14F-4D97-AF65-F5344CB8AC3E}">
        <p14:creationId xmlns:p14="http://schemas.microsoft.com/office/powerpoint/2010/main" val="20350148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solidFill>
                  <a:schemeClr val="bg1"/>
                </a:solidFill>
                <a:latin typeface="+mn-lt"/>
              </a:rPr>
              <a:t>Documents required for a trademark registration</a:t>
            </a:r>
            <a:endParaRPr lang="en-IN" b="1" dirty="0">
              <a:solidFill>
                <a:schemeClr val="bg1"/>
              </a:solidFill>
              <a:latin typeface="+mn-lt"/>
            </a:endParaRPr>
          </a:p>
        </p:txBody>
      </p:sp>
      <p:sp>
        <p:nvSpPr>
          <p:cNvPr id="3" name="Content Placeholder 2"/>
          <p:cNvSpPr>
            <a:spLocks noGrp="1"/>
          </p:cNvSpPr>
          <p:nvPr>
            <p:ph idx="1"/>
          </p:nvPr>
        </p:nvSpPr>
        <p:spPr>
          <a:xfrm>
            <a:off x="418251" y="2112704"/>
            <a:ext cx="10233800" cy="4351338"/>
          </a:xfrm>
        </p:spPr>
        <p:txBody>
          <a:bodyPr>
            <a:normAutofit/>
          </a:bodyPr>
          <a:lstStyle/>
          <a:p>
            <a:r>
              <a:rPr lang="en-IN" b="1" dirty="0" smtClean="0">
                <a:solidFill>
                  <a:schemeClr val="accent1">
                    <a:lumMod val="60000"/>
                    <a:lumOff val="40000"/>
                  </a:schemeClr>
                </a:solidFill>
              </a:rPr>
              <a:t>Documents required in Individual &amp; Sole proprietorship</a:t>
            </a:r>
          </a:p>
          <a:p>
            <a:pPr marL="808038" indent="-542925">
              <a:buClr>
                <a:schemeClr val="bg1"/>
              </a:buClr>
              <a:buFont typeface="Wingdings" panose="05000000000000000000" pitchFamily="2" charset="2"/>
              <a:buChar char="Ø"/>
            </a:pPr>
            <a:r>
              <a:rPr lang="en-GB" dirty="0" smtClean="0">
                <a:solidFill>
                  <a:srgbClr val="FFFF00"/>
                </a:solidFill>
              </a:rPr>
              <a:t>Copy of the proposed logo, ideally in black and white </a:t>
            </a:r>
            <a:r>
              <a:rPr lang="en-GB" dirty="0" smtClean="0">
                <a:solidFill>
                  <a:schemeClr val="bg1"/>
                </a:solidFill>
              </a:rPr>
              <a:t>(which is optional). However, in case the logo is not provided, the trademark application can be filed for the word. </a:t>
            </a:r>
          </a:p>
          <a:p>
            <a:pPr marL="808038" indent="-542925">
              <a:buClr>
                <a:schemeClr val="bg1"/>
              </a:buClr>
              <a:buFont typeface="Wingdings" panose="05000000000000000000" pitchFamily="2" charset="2"/>
              <a:buChar char="Ø"/>
            </a:pPr>
            <a:r>
              <a:rPr lang="en-GB" dirty="0" smtClean="0">
                <a:solidFill>
                  <a:schemeClr val="bg1"/>
                </a:solidFill>
              </a:rPr>
              <a:t> </a:t>
            </a:r>
            <a:r>
              <a:rPr lang="en-GB" dirty="0" smtClean="0">
                <a:solidFill>
                  <a:srgbClr val="FFFF00"/>
                </a:solidFill>
              </a:rPr>
              <a:t>Duly signed Form- 48. </a:t>
            </a:r>
            <a:r>
              <a:rPr lang="en-GB" dirty="0" smtClean="0">
                <a:solidFill>
                  <a:schemeClr val="bg1"/>
                </a:solidFill>
              </a:rPr>
              <a:t>This form is an </a:t>
            </a:r>
            <a:r>
              <a:rPr lang="en-GB" dirty="0" smtClean="0">
                <a:solidFill>
                  <a:srgbClr val="FFFF00"/>
                </a:solidFill>
              </a:rPr>
              <a:t>authorisation from the applicant to a Trademark Attorney to file the trademark registration application </a:t>
            </a:r>
            <a:r>
              <a:rPr lang="en-GB" dirty="0" smtClean="0">
                <a:solidFill>
                  <a:schemeClr val="bg1"/>
                </a:solidFill>
              </a:rPr>
              <a:t>on his/ her behalf.</a:t>
            </a:r>
          </a:p>
          <a:p>
            <a:pPr marL="808038" indent="-542925">
              <a:buClr>
                <a:schemeClr val="bg1"/>
              </a:buClr>
              <a:buFont typeface="Wingdings" panose="05000000000000000000" pitchFamily="2" charset="2"/>
              <a:buChar char="Ø"/>
            </a:pPr>
            <a:r>
              <a:rPr lang="en-GB" dirty="0" smtClean="0">
                <a:solidFill>
                  <a:srgbClr val="FFFF00"/>
                </a:solidFill>
              </a:rPr>
              <a:t>Copy of the identity proof of the individual applicant </a:t>
            </a:r>
            <a:r>
              <a:rPr lang="en-GB" dirty="0" smtClean="0">
                <a:solidFill>
                  <a:schemeClr val="bg1"/>
                </a:solidFill>
              </a:rPr>
              <a:t>or the proprietor which may include: passport, </a:t>
            </a:r>
            <a:r>
              <a:rPr lang="en-GB" dirty="0" err="1" smtClean="0">
                <a:solidFill>
                  <a:schemeClr val="bg1"/>
                </a:solidFill>
              </a:rPr>
              <a:t>Aadhaar</a:t>
            </a:r>
            <a:r>
              <a:rPr lang="en-GB" dirty="0" smtClean="0">
                <a:solidFill>
                  <a:schemeClr val="bg1"/>
                </a:solidFill>
              </a:rPr>
              <a:t> card, PAN card, etc. </a:t>
            </a:r>
          </a:p>
          <a:p>
            <a:pPr marL="808038" indent="-542925">
              <a:buClr>
                <a:schemeClr val="bg1"/>
              </a:buClr>
              <a:buFont typeface="Wingdings" panose="05000000000000000000" pitchFamily="2" charset="2"/>
              <a:buChar char="Ø"/>
            </a:pPr>
            <a:r>
              <a:rPr lang="en-GB" dirty="0" smtClean="0">
                <a:solidFill>
                  <a:srgbClr val="FFFF00"/>
                </a:solidFill>
              </a:rPr>
              <a:t>Copy of the address proof of the individual applicant </a:t>
            </a:r>
            <a:r>
              <a:rPr lang="en-GB" dirty="0" smtClean="0">
                <a:solidFill>
                  <a:schemeClr val="bg1"/>
                </a:solidFill>
              </a:rPr>
              <a:t>or the proprietor which may include latest electricity bill, phone bill, etc.</a:t>
            </a:r>
            <a:endParaRPr lang="en-IN" dirty="0">
              <a:solidFill>
                <a:schemeClr val="bg1"/>
              </a:solidFill>
            </a:endParaRPr>
          </a:p>
        </p:txBody>
      </p:sp>
    </p:spTree>
    <p:extLst>
      <p:ext uri="{BB962C8B-B14F-4D97-AF65-F5344CB8AC3E}">
        <p14:creationId xmlns:p14="http://schemas.microsoft.com/office/powerpoint/2010/main" val="2934947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GB" b="1" dirty="0" smtClean="0">
                <a:solidFill>
                  <a:schemeClr val="bg1"/>
                </a:solidFill>
                <a:latin typeface="+mn-lt"/>
              </a:rPr>
              <a:t>Documents required for a trademark registration</a:t>
            </a:r>
            <a:endParaRPr lang="en-IN" b="1" dirty="0">
              <a:solidFill>
                <a:schemeClr val="bg1"/>
              </a:solidFill>
              <a:latin typeface="+mn-lt"/>
            </a:endParaRPr>
          </a:p>
        </p:txBody>
      </p:sp>
      <p:sp>
        <p:nvSpPr>
          <p:cNvPr id="3" name="Content Placeholder 2"/>
          <p:cNvSpPr>
            <a:spLocks noGrp="1"/>
          </p:cNvSpPr>
          <p:nvPr>
            <p:ph idx="1"/>
          </p:nvPr>
        </p:nvSpPr>
        <p:spPr>
          <a:xfrm>
            <a:off x="609638" y="2261560"/>
            <a:ext cx="10233800" cy="4351338"/>
          </a:xfrm>
        </p:spPr>
        <p:txBody>
          <a:bodyPr/>
          <a:lstStyle/>
          <a:p>
            <a:r>
              <a:rPr lang="en-GB" b="1" dirty="0" smtClean="0">
                <a:solidFill>
                  <a:schemeClr val="accent1">
                    <a:lumMod val="60000"/>
                    <a:lumOff val="40000"/>
                  </a:schemeClr>
                </a:solidFill>
              </a:rPr>
              <a:t>Documents required in partnership / LLP / company - Small Enterprises or Start-ups</a:t>
            </a:r>
          </a:p>
          <a:p>
            <a:pPr marL="712788" indent="-447675">
              <a:buFont typeface="Wingdings" panose="05000000000000000000" pitchFamily="2" charset="2"/>
              <a:buChar char="Ø"/>
            </a:pPr>
            <a:r>
              <a:rPr lang="en-GB" dirty="0" smtClean="0">
                <a:solidFill>
                  <a:srgbClr val="FFFF00"/>
                </a:solidFill>
              </a:rPr>
              <a:t>Scanned copy of the logo (optional) </a:t>
            </a:r>
          </a:p>
          <a:p>
            <a:pPr marL="712788" indent="-447675">
              <a:buFont typeface="Wingdings" panose="05000000000000000000" pitchFamily="2" charset="2"/>
              <a:buChar char="Ø"/>
            </a:pPr>
            <a:r>
              <a:rPr lang="en-GB" dirty="0" smtClean="0">
                <a:solidFill>
                  <a:srgbClr val="FFFF00"/>
                </a:solidFill>
              </a:rPr>
              <a:t>Duly signed Form- 48 </a:t>
            </a:r>
          </a:p>
          <a:p>
            <a:pPr marL="712788" indent="-447675">
              <a:buFont typeface="Wingdings" panose="05000000000000000000" pitchFamily="2" charset="2"/>
              <a:buChar char="Ø"/>
            </a:pPr>
            <a:r>
              <a:rPr lang="en-GB" dirty="0" err="1" smtClean="0">
                <a:solidFill>
                  <a:srgbClr val="FFFF00"/>
                </a:solidFill>
              </a:rPr>
              <a:t>Udyam</a:t>
            </a:r>
            <a:r>
              <a:rPr lang="en-GB" dirty="0" smtClean="0">
                <a:solidFill>
                  <a:srgbClr val="FFFF00"/>
                </a:solidFill>
              </a:rPr>
              <a:t> Registration Certificate </a:t>
            </a:r>
          </a:p>
          <a:p>
            <a:pPr marL="712788" indent="-447675">
              <a:buFont typeface="Wingdings" panose="05000000000000000000" pitchFamily="2" charset="2"/>
              <a:buChar char="Ø"/>
            </a:pPr>
            <a:r>
              <a:rPr lang="en-GB" dirty="0" smtClean="0">
                <a:solidFill>
                  <a:schemeClr val="bg1"/>
                </a:solidFill>
              </a:rPr>
              <a:t>Partnership Deed or the Incorporation Certificate  Copy of identity proof of signatory/ applicant</a:t>
            </a:r>
          </a:p>
          <a:p>
            <a:pPr marL="712788" indent="-447675">
              <a:buFont typeface="Wingdings" panose="05000000000000000000" pitchFamily="2" charset="2"/>
              <a:buChar char="Ø"/>
            </a:pPr>
            <a:r>
              <a:rPr lang="en-GB" dirty="0" smtClean="0">
                <a:solidFill>
                  <a:schemeClr val="bg1"/>
                </a:solidFill>
              </a:rPr>
              <a:t>Copy of address proof of signatory/ applicant</a:t>
            </a:r>
            <a:endParaRPr lang="en-IN" dirty="0">
              <a:solidFill>
                <a:schemeClr val="bg1"/>
              </a:solidFill>
            </a:endParaRPr>
          </a:p>
        </p:txBody>
      </p:sp>
    </p:spTree>
    <p:extLst>
      <p:ext uri="{BB962C8B-B14F-4D97-AF65-F5344CB8AC3E}">
        <p14:creationId xmlns:p14="http://schemas.microsoft.com/office/powerpoint/2010/main" val="38602725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GB" b="1" dirty="0" smtClean="0">
                <a:solidFill>
                  <a:schemeClr val="bg1"/>
                </a:solidFill>
                <a:latin typeface="+mn-lt"/>
              </a:rPr>
              <a:t>Documents required for a trademark registration</a:t>
            </a:r>
            <a:endParaRPr lang="en-IN" b="1" dirty="0">
              <a:solidFill>
                <a:schemeClr val="bg1"/>
              </a:solidFill>
              <a:latin typeface="+mn-lt"/>
            </a:endParaRPr>
          </a:p>
        </p:txBody>
      </p:sp>
      <p:sp>
        <p:nvSpPr>
          <p:cNvPr id="3" name="Content Placeholder 2"/>
          <p:cNvSpPr>
            <a:spLocks noGrp="1"/>
          </p:cNvSpPr>
          <p:nvPr>
            <p:ph idx="1"/>
          </p:nvPr>
        </p:nvSpPr>
        <p:spPr>
          <a:xfrm>
            <a:off x="694698" y="2293458"/>
            <a:ext cx="10233800" cy="4351338"/>
          </a:xfrm>
        </p:spPr>
        <p:txBody>
          <a:bodyPr/>
          <a:lstStyle/>
          <a:p>
            <a:r>
              <a:rPr lang="en-GB" b="1" dirty="0" smtClean="0">
                <a:solidFill>
                  <a:schemeClr val="accent1">
                    <a:lumMod val="60000"/>
                    <a:lumOff val="40000"/>
                  </a:schemeClr>
                </a:solidFill>
              </a:rPr>
              <a:t>Documents required for other applicants in a trademark registration</a:t>
            </a:r>
          </a:p>
          <a:p>
            <a:pPr marL="542925" indent="-277813">
              <a:buFont typeface="Wingdings" panose="05000000000000000000" pitchFamily="2" charset="2"/>
              <a:buChar char="Ø"/>
            </a:pPr>
            <a:r>
              <a:rPr lang="en-GB" dirty="0" smtClean="0">
                <a:solidFill>
                  <a:schemeClr val="bg1"/>
                </a:solidFill>
              </a:rPr>
              <a:t>Scanned copy of the logo (optional) </a:t>
            </a:r>
          </a:p>
          <a:p>
            <a:pPr marL="542925" indent="-277813">
              <a:buFont typeface="Wingdings" panose="05000000000000000000" pitchFamily="2" charset="2"/>
              <a:buChar char="Ø"/>
            </a:pPr>
            <a:r>
              <a:rPr lang="en-GB" dirty="0" smtClean="0">
                <a:solidFill>
                  <a:schemeClr val="bg1"/>
                </a:solidFill>
              </a:rPr>
              <a:t>Duly signed Form- 48 </a:t>
            </a:r>
          </a:p>
          <a:p>
            <a:pPr marL="542925" indent="-277813">
              <a:buFont typeface="Wingdings" panose="05000000000000000000" pitchFamily="2" charset="2"/>
              <a:buChar char="Ø"/>
            </a:pPr>
            <a:r>
              <a:rPr lang="en-GB" dirty="0" smtClean="0">
                <a:solidFill>
                  <a:schemeClr val="bg1"/>
                </a:solidFill>
              </a:rPr>
              <a:t>Partnership Deed or the Incorporation Certificate  Copy of identity proof of signatory/ applicant </a:t>
            </a:r>
          </a:p>
          <a:p>
            <a:pPr marL="542925" indent="-277813">
              <a:buFont typeface="Wingdings" panose="05000000000000000000" pitchFamily="2" charset="2"/>
              <a:buChar char="Ø"/>
            </a:pPr>
            <a:r>
              <a:rPr lang="en-GB" dirty="0" smtClean="0">
                <a:solidFill>
                  <a:schemeClr val="bg1"/>
                </a:solidFill>
              </a:rPr>
              <a:t>Copy of address proof of signatory/ applicant </a:t>
            </a:r>
            <a:endParaRPr lang="en-IN" dirty="0">
              <a:solidFill>
                <a:schemeClr val="bg1"/>
              </a:solidFill>
            </a:endParaRPr>
          </a:p>
        </p:txBody>
      </p:sp>
    </p:spTree>
    <p:extLst>
      <p:ext uri="{BB962C8B-B14F-4D97-AF65-F5344CB8AC3E}">
        <p14:creationId xmlns:p14="http://schemas.microsoft.com/office/powerpoint/2010/main" val="3582481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accent1">
                <a:tint val="45000"/>
                <a:satMod val="400000"/>
              </a:schemeClr>
            </a:duotone>
          </a:blip>
          <a:stretch>
            <a:fillRect/>
          </a:stretch>
        </p:blipFill>
        <p:spPr>
          <a:xfrm>
            <a:off x="812780" y="478465"/>
            <a:ext cx="7359502" cy="758355"/>
          </a:xfrm>
          <a:prstGeom prst="rect">
            <a:avLst/>
          </a:prstGeom>
        </p:spPr>
      </p:pic>
      <p:pic>
        <p:nvPicPr>
          <p:cNvPr id="7" name="Content Placeholder 6"/>
          <p:cNvPicPr>
            <a:picLocks noGrp="1" noChangeAspect="1"/>
          </p:cNvPicPr>
          <p:nvPr>
            <p:ph idx="1"/>
          </p:nvPr>
        </p:nvPicPr>
        <p:blipFill>
          <a:blip r:embed="rId3">
            <a:duotone>
              <a:prstClr val="black"/>
              <a:schemeClr val="accent1">
                <a:tint val="45000"/>
                <a:satMod val="400000"/>
              </a:schemeClr>
            </a:duotone>
          </a:blip>
          <a:stretch>
            <a:fillRect/>
          </a:stretch>
        </p:blipFill>
        <p:spPr>
          <a:xfrm>
            <a:off x="589496" y="1874551"/>
            <a:ext cx="4366295" cy="4071743"/>
          </a:xfrm>
          <a:prstGeom prst="rect">
            <a:avLst/>
          </a:prstGeom>
        </p:spPr>
      </p:pic>
      <p:pic>
        <p:nvPicPr>
          <p:cNvPr id="8" name="Picture 7"/>
          <p:cNvPicPr>
            <a:picLocks noChangeAspect="1"/>
          </p:cNvPicPr>
          <p:nvPr/>
        </p:nvPicPr>
        <p:blipFill>
          <a:blip r:embed="rId4">
            <a:duotone>
              <a:prstClr val="black"/>
              <a:schemeClr val="accent1">
                <a:tint val="45000"/>
                <a:satMod val="400000"/>
              </a:schemeClr>
            </a:duotone>
          </a:blip>
          <a:stretch>
            <a:fillRect/>
          </a:stretch>
        </p:blipFill>
        <p:spPr>
          <a:xfrm>
            <a:off x="5678805" y="1874551"/>
            <a:ext cx="4337526" cy="2517031"/>
          </a:xfrm>
          <a:prstGeom prst="rect">
            <a:avLst/>
          </a:prstGeom>
        </p:spPr>
      </p:pic>
    </p:spTree>
    <p:extLst>
      <p:ext uri="{BB962C8B-B14F-4D97-AF65-F5344CB8AC3E}">
        <p14:creationId xmlns:p14="http://schemas.microsoft.com/office/powerpoint/2010/main" val="104425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025" y="206844"/>
            <a:ext cx="9720072" cy="1499616"/>
          </a:xfrm>
        </p:spPr>
        <p:txBody>
          <a:bodyPr>
            <a:normAutofit/>
          </a:bodyPr>
          <a:lstStyle/>
          <a:p>
            <a:r>
              <a:rPr lang="en-IN" b="1" dirty="0" smtClean="0">
                <a:solidFill>
                  <a:schemeClr val="bg1"/>
                </a:solidFill>
                <a:latin typeface="+mn-lt"/>
              </a:rPr>
              <a:t>Trade Secret</a:t>
            </a:r>
            <a:endParaRPr lang="en-IN" b="1" dirty="0">
              <a:solidFill>
                <a:schemeClr val="bg1"/>
              </a:solidFill>
              <a:latin typeface="+mn-lt"/>
            </a:endParaRPr>
          </a:p>
        </p:txBody>
      </p:sp>
      <p:sp>
        <p:nvSpPr>
          <p:cNvPr id="3" name="Content Placeholder 2"/>
          <p:cNvSpPr>
            <a:spLocks noGrp="1"/>
          </p:cNvSpPr>
          <p:nvPr>
            <p:ph idx="1"/>
          </p:nvPr>
        </p:nvSpPr>
        <p:spPr>
          <a:xfrm>
            <a:off x="699090" y="1527914"/>
            <a:ext cx="10793819" cy="4904784"/>
          </a:xfrm>
        </p:spPr>
        <p:txBody>
          <a:bodyPr>
            <a:normAutofit/>
          </a:bodyPr>
          <a:lstStyle/>
          <a:p>
            <a:r>
              <a:rPr lang="en-GB" dirty="0">
                <a:solidFill>
                  <a:schemeClr val="bg1"/>
                </a:solidFill>
              </a:rPr>
              <a:t>Trade Secrets are </a:t>
            </a:r>
            <a:r>
              <a:rPr lang="en-GB" dirty="0">
                <a:solidFill>
                  <a:srgbClr val="FFFF00"/>
                </a:solidFill>
              </a:rPr>
              <a:t>the secrets or concepts of any business that keep them successful. </a:t>
            </a:r>
            <a:r>
              <a:rPr lang="en-GB" dirty="0">
                <a:solidFill>
                  <a:schemeClr val="bg1"/>
                </a:solidFill>
              </a:rPr>
              <a:t>For example, </a:t>
            </a:r>
            <a:r>
              <a:rPr lang="en-GB" dirty="0">
                <a:solidFill>
                  <a:srgbClr val="FFFF00"/>
                </a:solidFill>
              </a:rPr>
              <a:t>Trade Secrets are intellectual property consisting of formulas, processes of manufacturing, ingredients of the recipe, tools used, designs, or any other information that has an economic value in the business.</a:t>
            </a:r>
          </a:p>
          <a:p>
            <a:r>
              <a:rPr lang="en-GB" dirty="0">
                <a:solidFill>
                  <a:schemeClr val="bg1"/>
                </a:solidFill>
              </a:rPr>
              <a:t>The other word for Trade Secret is also </a:t>
            </a:r>
            <a:r>
              <a:rPr lang="en-GB" dirty="0">
                <a:solidFill>
                  <a:srgbClr val="FFFF00"/>
                </a:solidFill>
              </a:rPr>
              <a:t>Confidential Information that gives the organization an upper hand over its competitors.</a:t>
            </a:r>
            <a:r>
              <a:rPr lang="en-GB" dirty="0">
                <a:solidFill>
                  <a:schemeClr val="bg1"/>
                </a:solidFill>
              </a:rPr>
              <a:t> The three key elements of Trade Secret are:</a:t>
            </a:r>
          </a:p>
          <a:p>
            <a:pPr marL="627063" indent="-361950">
              <a:buFont typeface="Wingdings" panose="05000000000000000000" pitchFamily="2" charset="2"/>
              <a:buChar char="Ø"/>
            </a:pPr>
            <a:r>
              <a:rPr lang="en-GB" dirty="0">
                <a:solidFill>
                  <a:schemeClr val="bg1"/>
                </a:solidFill>
              </a:rPr>
              <a:t>They </a:t>
            </a:r>
            <a:r>
              <a:rPr lang="en-GB" dirty="0">
                <a:solidFill>
                  <a:srgbClr val="FFFF00"/>
                </a:solidFill>
              </a:rPr>
              <a:t>aren’t available to the general public</a:t>
            </a:r>
            <a:r>
              <a:rPr lang="en-GB" dirty="0">
                <a:solidFill>
                  <a:schemeClr val="bg1"/>
                </a:solidFill>
              </a:rPr>
              <a:t>.</a:t>
            </a:r>
          </a:p>
          <a:p>
            <a:pPr marL="627063" indent="-361950">
              <a:buFont typeface="Wingdings" panose="05000000000000000000" pitchFamily="2" charset="2"/>
              <a:buChar char="Ø"/>
            </a:pPr>
            <a:r>
              <a:rPr lang="en-GB" dirty="0">
                <a:solidFill>
                  <a:srgbClr val="FFFF00"/>
                </a:solidFill>
              </a:rPr>
              <a:t>Their possessor benefits financially from their concealment</a:t>
            </a:r>
            <a:r>
              <a:rPr lang="en-GB" dirty="0">
                <a:solidFill>
                  <a:schemeClr val="bg1"/>
                </a:solidFill>
              </a:rPr>
              <a:t>.</a:t>
            </a:r>
          </a:p>
          <a:p>
            <a:pPr marL="627063" indent="-361950">
              <a:buFont typeface="Wingdings" panose="05000000000000000000" pitchFamily="2" charset="2"/>
              <a:buChar char="Ø"/>
            </a:pPr>
            <a:r>
              <a:rPr lang="en-GB" dirty="0">
                <a:solidFill>
                  <a:srgbClr val="FFFF00"/>
                </a:solidFill>
              </a:rPr>
              <a:t>Their confidentiality has rigorous protection.</a:t>
            </a:r>
          </a:p>
        </p:txBody>
      </p:sp>
    </p:spTree>
    <p:extLst>
      <p:ext uri="{BB962C8B-B14F-4D97-AF65-F5344CB8AC3E}">
        <p14:creationId xmlns:p14="http://schemas.microsoft.com/office/powerpoint/2010/main" val="29089431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41982" y="4890050"/>
            <a:ext cx="5266596" cy="1751171"/>
          </a:xfrm>
        </p:spPr>
        <p:txBody>
          <a:bodyPr/>
          <a:lstStyle/>
          <a:p>
            <a:r>
              <a:rPr lang="en-IN" dirty="0" smtClean="0">
                <a:solidFill>
                  <a:schemeClr val="bg1"/>
                </a:solidFill>
                <a:latin typeface="Arial Black" panose="020B0A04020102020204" pitchFamily="34" charset="0"/>
              </a:rPr>
              <a:t>Copyright</a:t>
            </a:r>
            <a:endParaRPr lang="en-IN" dirty="0">
              <a:solidFill>
                <a:schemeClr val="bg1"/>
              </a:solidFill>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586283" y="250956"/>
            <a:ext cx="3789399" cy="2765237"/>
          </a:xfrm>
          <a:prstGeom prst="rect">
            <a:avLst/>
          </a:prstGeom>
        </p:spPr>
      </p:pic>
      <p:pic>
        <p:nvPicPr>
          <p:cNvPr id="5" name="Picture 4"/>
          <p:cNvPicPr>
            <a:picLocks noChangeAspect="1"/>
          </p:cNvPicPr>
          <p:nvPr/>
        </p:nvPicPr>
        <p:blipFill>
          <a:blip r:embed="rId3"/>
          <a:stretch>
            <a:fillRect/>
          </a:stretch>
        </p:blipFill>
        <p:spPr>
          <a:xfrm>
            <a:off x="9268490" y="319125"/>
            <a:ext cx="2628900" cy="2628900"/>
          </a:xfrm>
          <a:prstGeom prst="rect">
            <a:avLst/>
          </a:prstGeom>
        </p:spPr>
      </p:pic>
    </p:spTree>
    <p:extLst>
      <p:ext uri="{BB962C8B-B14F-4D97-AF65-F5344CB8AC3E}">
        <p14:creationId xmlns:p14="http://schemas.microsoft.com/office/powerpoint/2010/main" val="2670870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9894" y="1541742"/>
            <a:ext cx="10968341" cy="4630457"/>
          </a:xfrm>
        </p:spPr>
        <p:txBody>
          <a:bodyPr>
            <a:noAutofit/>
          </a:bodyPr>
          <a:lstStyle/>
          <a:p>
            <a:pPr marL="0" indent="0">
              <a:lnSpc>
                <a:spcPct val="100000"/>
              </a:lnSpc>
              <a:buNone/>
            </a:pPr>
            <a:r>
              <a:rPr lang="en-GB" sz="2800" b="1" dirty="0">
                <a:solidFill>
                  <a:srgbClr val="FFFF00"/>
                </a:solidFill>
              </a:rPr>
              <a:t>1886 – Berne Convention (Switzerland</a:t>
            </a:r>
            <a:r>
              <a:rPr lang="en-GB" sz="2800" b="1" dirty="0" smtClean="0">
                <a:solidFill>
                  <a:srgbClr val="FFFF00"/>
                </a:solidFill>
              </a:rPr>
              <a:t>)</a:t>
            </a:r>
            <a:r>
              <a:rPr lang="en-GB" sz="2800" dirty="0" smtClean="0">
                <a:solidFill>
                  <a:srgbClr val="FFFF00"/>
                </a:solidFill>
              </a:rPr>
              <a:t>: </a:t>
            </a:r>
            <a:r>
              <a:rPr lang="en-GB" sz="2800" dirty="0" smtClean="0">
                <a:solidFill>
                  <a:schemeClr val="bg1"/>
                </a:solidFill>
              </a:rPr>
              <a:t>Following </a:t>
            </a:r>
            <a:r>
              <a:rPr lang="en-GB" sz="2800" dirty="0">
                <a:solidFill>
                  <a:schemeClr val="bg1"/>
                </a:solidFill>
              </a:rPr>
              <a:t>a campaign by French writer </a:t>
            </a:r>
            <a:r>
              <a:rPr lang="en-GB" sz="2800" dirty="0">
                <a:solidFill>
                  <a:srgbClr val="FFC000"/>
                </a:solidFill>
              </a:rPr>
              <a:t>Victor Hugo </a:t>
            </a:r>
            <a:r>
              <a:rPr lang="en-GB" sz="2800" dirty="0">
                <a:solidFill>
                  <a:schemeClr val="bg1"/>
                </a:solidFill>
              </a:rPr>
              <a:t>the</a:t>
            </a:r>
            <a:r>
              <a:rPr lang="en-GB" sz="2800" dirty="0"/>
              <a:t> </a:t>
            </a:r>
            <a:r>
              <a:rPr lang="en-GB" sz="2800" i="1" dirty="0">
                <a:solidFill>
                  <a:srgbClr val="FFFF00"/>
                </a:solidFill>
              </a:rPr>
              <a:t>Berne Convention for the Protection of Literary and Artistic Works</a:t>
            </a:r>
            <a:r>
              <a:rPr lang="en-GB" sz="2800" dirty="0">
                <a:solidFill>
                  <a:srgbClr val="FFC000"/>
                </a:solidFill>
              </a:rPr>
              <a:t> </a:t>
            </a:r>
            <a:r>
              <a:rPr lang="en-GB" sz="2800" dirty="0">
                <a:solidFill>
                  <a:schemeClr val="bg1"/>
                </a:solidFill>
              </a:rPr>
              <a:t>is agreed. </a:t>
            </a:r>
            <a:endParaRPr lang="en-GB" sz="2800" dirty="0" smtClean="0">
              <a:solidFill>
                <a:schemeClr val="bg1"/>
              </a:solidFill>
            </a:endParaRPr>
          </a:p>
          <a:p>
            <a:pPr>
              <a:lnSpc>
                <a:spcPct val="100000"/>
              </a:lnSpc>
            </a:pPr>
            <a:r>
              <a:rPr lang="en-GB" sz="2800" dirty="0" smtClean="0">
                <a:solidFill>
                  <a:schemeClr val="bg1"/>
                </a:solidFill>
              </a:rPr>
              <a:t>The </a:t>
            </a:r>
            <a:r>
              <a:rPr lang="en-GB" sz="2800" dirty="0">
                <a:solidFill>
                  <a:schemeClr val="bg1"/>
                </a:solidFill>
              </a:rPr>
              <a:t>aim is to give creators the right to control and receive payment for their creative works on an international level. </a:t>
            </a:r>
            <a:r>
              <a:rPr lang="en-GB" sz="2800" dirty="0">
                <a:solidFill>
                  <a:srgbClr val="FFFF00"/>
                </a:solidFill>
              </a:rPr>
              <a:t>Works protected include</a:t>
            </a:r>
            <a:r>
              <a:rPr lang="en-GB" sz="2800" dirty="0" smtClean="0">
                <a:solidFill>
                  <a:srgbClr val="FFFF00"/>
                </a:solidFill>
              </a:rPr>
              <a:t>:</a:t>
            </a:r>
          </a:p>
          <a:p>
            <a:pPr marL="536575" indent="-268288">
              <a:lnSpc>
                <a:spcPct val="100000"/>
              </a:lnSpc>
              <a:buClr>
                <a:srgbClr val="FFFF00"/>
              </a:buClr>
              <a:buFont typeface="Wingdings" panose="05000000000000000000" pitchFamily="2" charset="2"/>
              <a:buChar char="Ø"/>
            </a:pPr>
            <a:r>
              <a:rPr lang="en-GB" sz="2800" dirty="0" smtClean="0">
                <a:solidFill>
                  <a:srgbClr val="FFC000"/>
                </a:solidFill>
              </a:rPr>
              <a:t> </a:t>
            </a:r>
            <a:r>
              <a:rPr lang="en-GB" sz="2800" i="1" dirty="0">
                <a:solidFill>
                  <a:srgbClr val="FFFF00"/>
                </a:solidFill>
              </a:rPr>
              <a:t>Novels, short stories, poems, plays</a:t>
            </a:r>
            <a:r>
              <a:rPr lang="en-GB" sz="2800" i="1" dirty="0" smtClean="0">
                <a:solidFill>
                  <a:srgbClr val="FFFF00"/>
                </a:solidFill>
              </a:rPr>
              <a:t>;</a:t>
            </a:r>
          </a:p>
          <a:p>
            <a:pPr marL="536575" indent="-268288">
              <a:lnSpc>
                <a:spcPct val="100000"/>
              </a:lnSpc>
              <a:buClr>
                <a:srgbClr val="FFFF00"/>
              </a:buClr>
              <a:buFont typeface="Wingdings" panose="05000000000000000000" pitchFamily="2" charset="2"/>
              <a:buChar char="Ø"/>
            </a:pPr>
            <a:r>
              <a:rPr lang="en-GB" sz="2800" i="1" dirty="0" smtClean="0">
                <a:solidFill>
                  <a:srgbClr val="FFFF00"/>
                </a:solidFill>
              </a:rPr>
              <a:t> </a:t>
            </a:r>
            <a:r>
              <a:rPr lang="en-GB" sz="2800" i="1" dirty="0">
                <a:solidFill>
                  <a:srgbClr val="FFFF00"/>
                </a:solidFill>
              </a:rPr>
              <a:t>Songs, operas, musicals, sonatas; </a:t>
            </a:r>
            <a:r>
              <a:rPr lang="en-GB" sz="2800" i="1" dirty="0" smtClean="0">
                <a:solidFill>
                  <a:srgbClr val="FFFF00"/>
                </a:solidFill>
              </a:rPr>
              <a:t>and</a:t>
            </a:r>
          </a:p>
          <a:p>
            <a:pPr marL="536575" indent="-268288">
              <a:lnSpc>
                <a:spcPct val="100000"/>
              </a:lnSpc>
              <a:buClr>
                <a:srgbClr val="FFFF00"/>
              </a:buClr>
              <a:buFont typeface="Wingdings" panose="05000000000000000000" pitchFamily="2" charset="2"/>
              <a:buChar char="Ø"/>
            </a:pPr>
            <a:r>
              <a:rPr lang="en-GB" sz="2800" i="1" dirty="0" smtClean="0">
                <a:solidFill>
                  <a:srgbClr val="FFFF00"/>
                </a:solidFill>
              </a:rPr>
              <a:t> </a:t>
            </a:r>
            <a:r>
              <a:rPr lang="en-GB" sz="2800" i="1" dirty="0">
                <a:solidFill>
                  <a:srgbClr val="FFFF00"/>
                </a:solidFill>
              </a:rPr>
              <a:t>Drawings, paintings, sculptures, architectural works.</a:t>
            </a:r>
            <a:br>
              <a:rPr lang="en-GB" sz="2800" i="1" dirty="0">
                <a:solidFill>
                  <a:srgbClr val="FFFF00"/>
                </a:solidFill>
              </a:rPr>
            </a:br>
            <a:r>
              <a:rPr lang="en-GB" sz="2800" dirty="0"/>
              <a:t/>
            </a:r>
            <a:br>
              <a:rPr lang="en-GB" sz="2800" dirty="0"/>
            </a:br>
            <a:endParaRPr lang="en-IN" sz="2800" dirty="0"/>
          </a:p>
        </p:txBody>
      </p:sp>
      <p:sp>
        <p:nvSpPr>
          <p:cNvPr id="4" name="Title 1"/>
          <p:cNvSpPr>
            <a:spLocks noGrp="1"/>
          </p:cNvSpPr>
          <p:nvPr>
            <p:ph type="title"/>
          </p:nvPr>
        </p:nvSpPr>
        <p:spPr>
          <a:xfrm>
            <a:off x="855963" y="238375"/>
            <a:ext cx="9720072" cy="1499616"/>
          </a:xfrm>
        </p:spPr>
        <p:txBody>
          <a:bodyPr/>
          <a:lstStyle/>
          <a:p>
            <a:r>
              <a:rPr lang="en-GB" dirty="0">
                <a:solidFill>
                  <a:schemeClr val="bg1"/>
                </a:solidFill>
              </a:rPr>
              <a:t>EVOLUTION OF IP ACTS AND TREATIES</a:t>
            </a:r>
            <a:endParaRPr lang="en-IN" dirty="0">
              <a:solidFill>
                <a:schemeClr val="bg1"/>
              </a:solidFill>
            </a:endParaRPr>
          </a:p>
        </p:txBody>
      </p:sp>
    </p:spTree>
    <p:extLst>
      <p:ext uri="{BB962C8B-B14F-4D97-AF65-F5344CB8AC3E}">
        <p14:creationId xmlns:p14="http://schemas.microsoft.com/office/powerpoint/2010/main" val="419205199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1"/>
                </a:solidFill>
                <a:latin typeface="+mn-lt"/>
              </a:rPr>
              <a:t>Copyright</a:t>
            </a:r>
            <a:r>
              <a:rPr lang="en-IN" b="1" dirty="0">
                <a:solidFill>
                  <a:schemeClr val="bg1"/>
                </a:solidFill>
              </a:rPr>
              <a:t/>
            </a:r>
            <a:br>
              <a:rPr lang="en-IN" b="1" dirty="0">
                <a:solidFill>
                  <a:schemeClr val="bg1"/>
                </a:solidFill>
              </a:rPr>
            </a:br>
            <a:endParaRPr lang="en-IN" dirty="0">
              <a:solidFill>
                <a:schemeClr val="bg1"/>
              </a:solidFill>
            </a:endParaRPr>
          </a:p>
        </p:txBody>
      </p:sp>
      <p:sp>
        <p:nvSpPr>
          <p:cNvPr id="3" name="Content Placeholder 2"/>
          <p:cNvSpPr>
            <a:spLocks noGrp="1"/>
          </p:cNvSpPr>
          <p:nvPr>
            <p:ph idx="1"/>
          </p:nvPr>
        </p:nvSpPr>
        <p:spPr>
          <a:xfrm>
            <a:off x="838200" y="1825624"/>
            <a:ext cx="10515600" cy="4575175"/>
          </a:xfrm>
        </p:spPr>
        <p:txBody>
          <a:bodyPr/>
          <a:lstStyle/>
          <a:p>
            <a:r>
              <a:rPr lang="en-GB" dirty="0">
                <a:solidFill>
                  <a:schemeClr val="bg1"/>
                </a:solidFill>
              </a:rPr>
              <a:t>Copyright is the legal ownership of intellectual property such </a:t>
            </a:r>
            <a:r>
              <a:rPr lang="en-GB" dirty="0">
                <a:solidFill>
                  <a:srgbClr val="FFFF00"/>
                </a:solidFill>
              </a:rPr>
              <a:t>as original works of fiction and non-fiction and conveys the right to control its reproduction and distribution</a:t>
            </a:r>
            <a:r>
              <a:rPr lang="en-GB" dirty="0">
                <a:solidFill>
                  <a:schemeClr val="bg1"/>
                </a:solidFill>
              </a:rPr>
              <a:t>.</a:t>
            </a:r>
          </a:p>
          <a:p>
            <a:r>
              <a:rPr lang="en-GB" dirty="0">
                <a:solidFill>
                  <a:schemeClr val="bg1"/>
                </a:solidFill>
              </a:rPr>
              <a:t>In other words, </a:t>
            </a:r>
            <a:r>
              <a:rPr lang="en-GB" b="1" dirty="0">
                <a:solidFill>
                  <a:srgbClr val="FFC000"/>
                </a:solidFill>
              </a:rPr>
              <a:t>copyright is the right to copy</a:t>
            </a:r>
            <a:r>
              <a:rPr lang="en-GB" dirty="0">
                <a:solidFill>
                  <a:schemeClr val="bg1"/>
                </a:solidFill>
              </a:rPr>
              <a:t>. Only the creator of the work can authorize anyone to reproduce the work.</a:t>
            </a:r>
          </a:p>
          <a:p>
            <a:r>
              <a:rPr lang="en-GB" dirty="0">
                <a:solidFill>
                  <a:schemeClr val="bg1"/>
                </a:solidFill>
              </a:rPr>
              <a:t>Copyright law gives creators of original material the</a:t>
            </a:r>
            <a:r>
              <a:rPr lang="en-GB" b="1" dirty="0">
                <a:solidFill>
                  <a:schemeClr val="bg1"/>
                </a:solidFill>
              </a:rPr>
              <a:t> </a:t>
            </a:r>
            <a:r>
              <a:rPr lang="en-GB" b="1" dirty="0">
                <a:solidFill>
                  <a:srgbClr val="FFFF00"/>
                </a:solidFill>
              </a:rPr>
              <a:t>exclusive right to use and duplicate that material for a given amount of time</a:t>
            </a:r>
            <a:r>
              <a:rPr lang="en-GB" dirty="0">
                <a:solidFill>
                  <a:srgbClr val="FFFF00"/>
                </a:solidFill>
              </a:rPr>
              <a:t>. </a:t>
            </a:r>
            <a:r>
              <a:rPr lang="en-GB" dirty="0">
                <a:solidFill>
                  <a:schemeClr val="bg1"/>
                </a:solidFill>
              </a:rPr>
              <a:t>Once a copyright expires, the copyrighted item enters the public domain</a:t>
            </a:r>
            <a:r>
              <a:rPr lang="en-GB" dirty="0" smtClean="0">
                <a:solidFill>
                  <a:schemeClr val="bg1"/>
                </a:solidFill>
              </a:rPr>
              <a:t>.</a:t>
            </a:r>
            <a:endParaRPr lang="en-IN" dirty="0">
              <a:solidFill>
                <a:schemeClr val="bg1"/>
              </a:solidFill>
            </a:endParaRPr>
          </a:p>
        </p:txBody>
      </p:sp>
    </p:spTree>
    <p:extLst>
      <p:ext uri="{BB962C8B-B14F-4D97-AF65-F5344CB8AC3E}">
        <p14:creationId xmlns:p14="http://schemas.microsoft.com/office/powerpoint/2010/main" val="30137360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1"/>
                </a:solidFill>
              </a:rPr>
              <a:t>Examples of </a:t>
            </a:r>
            <a:r>
              <a:rPr lang="en-IN" b="1" dirty="0" smtClean="0">
                <a:solidFill>
                  <a:schemeClr val="bg1"/>
                </a:solidFill>
              </a:rPr>
              <a:t>Copyrights</a:t>
            </a:r>
            <a:endParaRPr lang="en-IN" b="1" dirty="0">
              <a:solidFill>
                <a:schemeClr val="bg1"/>
              </a:solidFill>
            </a:endParaRPr>
          </a:p>
        </p:txBody>
      </p:sp>
      <p:sp>
        <p:nvSpPr>
          <p:cNvPr id="5" name="Rectangle 2"/>
          <p:cNvSpPr>
            <a:spLocks noChangeArrowheads="1"/>
          </p:cNvSpPr>
          <p:nvPr/>
        </p:nvSpPr>
        <p:spPr bwMode="auto">
          <a:xfrm>
            <a:off x="994869" y="1906131"/>
            <a:ext cx="10637150" cy="32085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12696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rgbClr val="001D35"/>
                </a:solidFill>
                <a:effectLst/>
                <a:latin typeface="Google Sans"/>
              </a:rPr>
              <a:t>Books, poems, plays, and other literary works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rgbClr val="001D35"/>
                </a:solidFill>
                <a:effectLst/>
                <a:latin typeface="Google Sans"/>
              </a:rPr>
              <a:t>Musical compositions, sound recordings, and other audio works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rgbClr val="001D35"/>
                </a:solidFill>
                <a:effectLst/>
                <a:latin typeface="Google Sans"/>
              </a:rPr>
              <a:t>Paintings, sculptures, and other visual works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rgbClr val="001D35"/>
                </a:solidFill>
                <a:effectLst/>
                <a:latin typeface="Google Sans"/>
              </a:rPr>
              <a:t>Computer programs, databases, and other software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smtClean="0">
                <a:ln>
                  <a:noFill/>
                </a:ln>
                <a:solidFill>
                  <a:srgbClr val="001D35"/>
                </a:solidFill>
                <a:effectLst/>
                <a:latin typeface="Google Sans"/>
              </a:rPr>
              <a:t>Architectural works, maps, and technical drawings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69413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985284"/>
          </a:xfrm>
        </p:spPr>
        <p:txBody>
          <a:bodyPr/>
          <a:lstStyle/>
          <a:p>
            <a:r>
              <a:rPr lang="en-IN" b="1" dirty="0">
                <a:solidFill>
                  <a:schemeClr val="bg1"/>
                </a:solidFill>
              </a:rPr>
              <a:t>Examples of Copyrights</a:t>
            </a:r>
            <a:endParaRPr lang="en-IN" dirty="0">
              <a:solidFill>
                <a:schemeClr val="bg1"/>
              </a:solidFill>
            </a:endParaRPr>
          </a:p>
        </p:txBody>
      </p:sp>
      <p:sp>
        <p:nvSpPr>
          <p:cNvPr id="3" name="Content Placeholder 2"/>
          <p:cNvSpPr>
            <a:spLocks noGrp="1"/>
          </p:cNvSpPr>
          <p:nvPr>
            <p:ph idx="1"/>
          </p:nvPr>
        </p:nvSpPr>
        <p:spPr>
          <a:xfrm>
            <a:off x="372140" y="1825624"/>
            <a:ext cx="10981660" cy="4798459"/>
          </a:xfrm>
        </p:spPr>
        <p:txBody>
          <a:bodyPr>
            <a:normAutofit/>
          </a:bodyPr>
          <a:lstStyle/>
          <a:p>
            <a:r>
              <a:rPr lang="en-GB" b="1" dirty="0">
                <a:solidFill>
                  <a:srgbClr val="FFFF00"/>
                </a:solidFill>
              </a:rPr>
              <a:t>Literary Works </a:t>
            </a:r>
            <a:r>
              <a:rPr lang="en-GB" dirty="0">
                <a:solidFill>
                  <a:schemeClr val="bg1"/>
                </a:solidFill>
              </a:rPr>
              <a:t>(Excluding Computer Programs): This category encompasses many written creations, from </a:t>
            </a:r>
            <a:r>
              <a:rPr lang="en-GB" b="1" dirty="0">
                <a:solidFill>
                  <a:schemeClr val="bg1"/>
                </a:solidFill>
              </a:rPr>
              <a:t>novels and poetry to essays, articles, and more</a:t>
            </a:r>
            <a:r>
              <a:rPr lang="en-GB" dirty="0">
                <a:solidFill>
                  <a:schemeClr val="bg1"/>
                </a:solidFill>
              </a:rPr>
              <a:t>.</a:t>
            </a:r>
          </a:p>
          <a:p>
            <a:r>
              <a:rPr lang="en-GB" b="1" dirty="0">
                <a:solidFill>
                  <a:srgbClr val="FFFF00"/>
                </a:solidFill>
              </a:rPr>
              <a:t>Musical Works</a:t>
            </a:r>
            <a:r>
              <a:rPr lang="en-GB" b="1" dirty="0">
                <a:solidFill>
                  <a:schemeClr val="bg1"/>
                </a:solidFill>
              </a:rPr>
              <a:t>:</a:t>
            </a:r>
            <a:r>
              <a:rPr lang="en-GB" dirty="0">
                <a:solidFill>
                  <a:schemeClr val="bg1"/>
                </a:solidFill>
              </a:rPr>
              <a:t> Musical compositions, including </a:t>
            </a:r>
            <a:r>
              <a:rPr lang="en-GB" b="1" dirty="0">
                <a:solidFill>
                  <a:schemeClr val="bg1"/>
                </a:solidFill>
              </a:rPr>
              <a:t>melodies, lyrics, and sheet music</a:t>
            </a:r>
            <a:r>
              <a:rPr lang="en-GB" dirty="0">
                <a:solidFill>
                  <a:schemeClr val="bg1"/>
                </a:solidFill>
              </a:rPr>
              <a:t>, fall under this category.</a:t>
            </a:r>
          </a:p>
          <a:p>
            <a:r>
              <a:rPr lang="en-GB" b="1" dirty="0">
                <a:solidFill>
                  <a:srgbClr val="FFFF00"/>
                </a:solidFill>
              </a:rPr>
              <a:t>Artistic Works</a:t>
            </a:r>
            <a:r>
              <a:rPr lang="en-GB" dirty="0">
                <a:solidFill>
                  <a:schemeClr val="bg1"/>
                </a:solidFill>
              </a:rPr>
              <a:t>: Visual creations such </a:t>
            </a:r>
            <a:r>
              <a:rPr lang="en-GB" b="1" dirty="0">
                <a:solidFill>
                  <a:schemeClr val="bg1"/>
                </a:solidFill>
              </a:rPr>
              <a:t>as paintings, sculptures, drawings, and other artistic expressions </a:t>
            </a:r>
            <a:r>
              <a:rPr lang="en-GB" dirty="0">
                <a:solidFill>
                  <a:schemeClr val="bg1"/>
                </a:solidFill>
              </a:rPr>
              <a:t>enjoy copyright protection.</a:t>
            </a:r>
          </a:p>
          <a:p>
            <a:r>
              <a:rPr lang="en-GB" b="1" dirty="0">
                <a:solidFill>
                  <a:srgbClr val="FFFF00"/>
                </a:solidFill>
              </a:rPr>
              <a:t>Cinematography Films</a:t>
            </a:r>
            <a:r>
              <a:rPr lang="en-GB" b="1" dirty="0">
                <a:solidFill>
                  <a:schemeClr val="bg1"/>
                </a:solidFill>
              </a:rPr>
              <a:t>:</a:t>
            </a:r>
            <a:r>
              <a:rPr lang="en-GB" dirty="0">
                <a:solidFill>
                  <a:schemeClr val="bg1"/>
                </a:solidFill>
              </a:rPr>
              <a:t> Copyright extends to </a:t>
            </a:r>
            <a:r>
              <a:rPr lang="en-GB" b="1" dirty="0">
                <a:solidFill>
                  <a:schemeClr val="bg1"/>
                </a:solidFill>
              </a:rPr>
              <a:t>films, ensuring the protection of </a:t>
            </a:r>
            <a:r>
              <a:rPr lang="en-GB" b="1" dirty="0" smtClean="0">
                <a:solidFill>
                  <a:schemeClr val="bg1"/>
                </a:solidFill>
              </a:rPr>
              <a:t>audio-visual </a:t>
            </a:r>
            <a:r>
              <a:rPr lang="en-GB" b="1" dirty="0">
                <a:solidFill>
                  <a:schemeClr val="bg1"/>
                </a:solidFill>
              </a:rPr>
              <a:t>works</a:t>
            </a:r>
            <a:r>
              <a:rPr lang="en-GB" dirty="0">
                <a:solidFill>
                  <a:schemeClr val="bg1"/>
                </a:solidFill>
              </a:rPr>
              <a:t>.</a:t>
            </a:r>
          </a:p>
          <a:p>
            <a:r>
              <a:rPr lang="en-GB" b="1" dirty="0">
                <a:solidFill>
                  <a:srgbClr val="FFFF00"/>
                </a:solidFill>
              </a:rPr>
              <a:t>Sound Recordings</a:t>
            </a:r>
            <a:r>
              <a:rPr lang="en-GB" b="1" dirty="0">
                <a:solidFill>
                  <a:schemeClr val="bg1"/>
                </a:solidFill>
              </a:rPr>
              <a:t>:</a:t>
            </a:r>
            <a:r>
              <a:rPr lang="en-GB" dirty="0">
                <a:solidFill>
                  <a:schemeClr val="bg1"/>
                </a:solidFill>
              </a:rPr>
              <a:t> This category covers the audio recordings of </a:t>
            </a:r>
            <a:r>
              <a:rPr lang="en-GB" b="1" dirty="0">
                <a:solidFill>
                  <a:schemeClr val="bg1"/>
                </a:solidFill>
              </a:rPr>
              <a:t>music, speeches, and various other sound-based creations</a:t>
            </a:r>
            <a:r>
              <a:rPr lang="en-GB" dirty="0">
                <a:solidFill>
                  <a:schemeClr val="bg1"/>
                </a:solidFill>
              </a:rPr>
              <a:t>.</a:t>
            </a:r>
          </a:p>
          <a:p>
            <a:r>
              <a:rPr lang="en-GB" b="1" dirty="0" smtClean="0">
                <a:solidFill>
                  <a:schemeClr val="bg1"/>
                </a:solidFill>
              </a:rPr>
              <a:t>Digital innovations, Tables</a:t>
            </a:r>
            <a:r>
              <a:rPr lang="en-GB" b="1" dirty="0">
                <a:solidFill>
                  <a:schemeClr val="bg1"/>
                </a:solidFill>
              </a:rPr>
              <a:t>, and Compilations:</a:t>
            </a:r>
            <a:r>
              <a:rPr lang="en-GB" dirty="0">
                <a:solidFill>
                  <a:schemeClr val="bg1"/>
                </a:solidFill>
              </a:rPr>
              <a:t> Software, data compilations, and tables are safeguarded by copyright, ensuring the protection of digital innovations.</a:t>
            </a:r>
          </a:p>
          <a:p>
            <a:endParaRPr lang="en-IN" dirty="0">
              <a:solidFill>
                <a:schemeClr val="bg1"/>
              </a:solidFill>
            </a:endParaRPr>
          </a:p>
        </p:txBody>
      </p:sp>
    </p:spTree>
    <p:extLst>
      <p:ext uri="{BB962C8B-B14F-4D97-AF65-F5344CB8AC3E}">
        <p14:creationId xmlns:p14="http://schemas.microsoft.com/office/powerpoint/2010/main" val="5291717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1"/>
                </a:solidFill>
              </a:rPr>
              <a:t>Copyright Office</a:t>
            </a:r>
            <a:endParaRPr lang="en-IN" dirty="0">
              <a:solidFill>
                <a:schemeClr val="bg1"/>
              </a:solidFill>
            </a:endParaRPr>
          </a:p>
        </p:txBody>
      </p:sp>
      <p:sp>
        <p:nvSpPr>
          <p:cNvPr id="3" name="Content Placeholder 2"/>
          <p:cNvSpPr>
            <a:spLocks noGrp="1"/>
          </p:cNvSpPr>
          <p:nvPr>
            <p:ph idx="1"/>
          </p:nvPr>
        </p:nvSpPr>
        <p:spPr>
          <a:xfrm>
            <a:off x="3264194" y="3030279"/>
            <a:ext cx="8089605" cy="3146684"/>
          </a:xfrm>
        </p:spPr>
        <p:txBody>
          <a:bodyPr/>
          <a:lstStyle/>
          <a:p>
            <a:pPr marL="0" indent="0">
              <a:buNone/>
            </a:pPr>
            <a:r>
              <a:rPr lang="en-IN" b="1" dirty="0" err="1">
                <a:solidFill>
                  <a:schemeClr val="bg1"/>
                </a:solidFill>
              </a:rPr>
              <a:t>Boudhik</a:t>
            </a:r>
            <a:r>
              <a:rPr lang="en-IN" b="1" dirty="0">
                <a:solidFill>
                  <a:schemeClr val="bg1"/>
                </a:solidFill>
              </a:rPr>
              <a:t> </a:t>
            </a:r>
            <a:r>
              <a:rPr lang="en-IN" b="1" dirty="0" err="1">
                <a:solidFill>
                  <a:schemeClr val="bg1"/>
                </a:solidFill>
              </a:rPr>
              <a:t>Sampada</a:t>
            </a:r>
            <a:r>
              <a:rPr lang="en-IN" b="1" dirty="0">
                <a:solidFill>
                  <a:schemeClr val="bg1"/>
                </a:solidFill>
              </a:rPr>
              <a:t> Bhawan,</a:t>
            </a:r>
            <a:r>
              <a:rPr lang="en-IN" dirty="0" smtClean="0">
                <a:solidFill>
                  <a:schemeClr val="bg1"/>
                </a:solidFill>
              </a:rPr>
              <a:t/>
            </a:r>
            <a:br>
              <a:rPr lang="en-IN" dirty="0" smtClean="0">
                <a:solidFill>
                  <a:schemeClr val="bg1"/>
                </a:solidFill>
              </a:rPr>
            </a:br>
            <a:r>
              <a:rPr lang="en-IN" b="1" dirty="0">
                <a:solidFill>
                  <a:schemeClr val="bg1"/>
                </a:solidFill>
              </a:rPr>
              <a:t>Plot No. 32, Sector 14, Dwarka,</a:t>
            </a:r>
            <a:r>
              <a:rPr lang="en-IN" dirty="0" smtClean="0">
                <a:solidFill>
                  <a:schemeClr val="bg1"/>
                </a:solidFill>
              </a:rPr>
              <a:t/>
            </a:r>
            <a:br>
              <a:rPr lang="en-IN" dirty="0" smtClean="0">
                <a:solidFill>
                  <a:schemeClr val="bg1"/>
                </a:solidFill>
              </a:rPr>
            </a:br>
            <a:r>
              <a:rPr lang="en-IN" b="1" dirty="0">
                <a:solidFill>
                  <a:schemeClr val="bg1"/>
                </a:solidFill>
              </a:rPr>
              <a:t>New Delhi-110078</a:t>
            </a:r>
            <a:r>
              <a:rPr lang="en-IN" dirty="0" smtClean="0">
                <a:solidFill>
                  <a:schemeClr val="bg1"/>
                </a:solidFill>
              </a:rPr>
              <a:t/>
            </a:r>
            <a:br>
              <a:rPr lang="en-IN" dirty="0" smtClean="0">
                <a:solidFill>
                  <a:schemeClr val="bg1"/>
                </a:solidFill>
              </a:rPr>
            </a:br>
            <a:r>
              <a:rPr lang="en-IN" b="1" dirty="0">
                <a:solidFill>
                  <a:schemeClr val="bg1"/>
                </a:solidFill>
              </a:rPr>
              <a:t>Telephone No.: 011-28032496</a:t>
            </a:r>
            <a:endParaRPr lang="en-IN" dirty="0">
              <a:solidFill>
                <a:schemeClr val="bg1"/>
              </a:solidFill>
            </a:endParaRPr>
          </a:p>
        </p:txBody>
      </p:sp>
    </p:spTree>
    <p:extLst>
      <p:ext uri="{BB962C8B-B14F-4D97-AF65-F5344CB8AC3E}">
        <p14:creationId xmlns:p14="http://schemas.microsoft.com/office/powerpoint/2010/main" val="16100293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1"/>
                </a:solidFill>
              </a:rPr>
              <a:t>Time Period</a:t>
            </a:r>
            <a:endParaRPr lang="en-IN" dirty="0">
              <a:solidFill>
                <a:schemeClr val="bg1"/>
              </a:solidFill>
            </a:endParaRPr>
          </a:p>
        </p:txBody>
      </p:sp>
      <p:sp>
        <p:nvSpPr>
          <p:cNvPr id="3" name="Content Placeholder 2"/>
          <p:cNvSpPr>
            <a:spLocks noGrp="1"/>
          </p:cNvSpPr>
          <p:nvPr>
            <p:ph idx="1"/>
          </p:nvPr>
        </p:nvSpPr>
        <p:spPr>
          <a:xfrm>
            <a:off x="1200416" y="2307265"/>
            <a:ext cx="9760687" cy="2339164"/>
          </a:xfrm>
        </p:spPr>
        <p:txBody>
          <a:bodyPr>
            <a:normAutofit/>
          </a:bodyPr>
          <a:lstStyle/>
          <a:p>
            <a:r>
              <a:rPr lang="en-GB" sz="2800" dirty="0">
                <a:solidFill>
                  <a:schemeClr val="bg1"/>
                </a:solidFill>
              </a:rPr>
              <a:t>In case of original literary, dramatic, musical, and artistic works the time period of copyright in India is </a:t>
            </a:r>
            <a:r>
              <a:rPr lang="en-GB" sz="2800" b="1" dirty="0">
                <a:solidFill>
                  <a:schemeClr val="bg1"/>
                </a:solidFill>
              </a:rPr>
              <a:t>60 years in addition to the author’s lifespan</a:t>
            </a:r>
            <a:r>
              <a:rPr lang="en-GB" sz="2800" dirty="0">
                <a:solidFill>
                  <a:schemeClr val="bg1"/>
                </a:solidFill>
              </a:rPr>
              <a:t>. </a:t>
            </a:r>
            <a:endParaRPr lang="en-GB" sz="2800" dirty="0" smtClean="0">
              <a:solidFill>
                <a:schemeClr val="bg1"/>
              </a:solidFill>
            </a:endParaRPr>
          </a:p>
          <a:p>
            <a:r>
              <a:rPr lang="en-GB" sz="2800" dirty="0" smtClean="0">
                <a:solidFill>
                  <a:schemeClr val="bg1"/>
                </a:solidFill>
              </a:rPr>
              <a:t>Where </a:t>
            </a:r>
            <a:r>
              <a:rPr lang="en-GB" sz="2800" dirty="0">
                <a:solidFill>
                  <a:schemeClr val="bg1"/>
                </a:solidFill>
              </a:rPr>
              <a:t>there are multiple authors, the term is </a:t>
            </a:r>
            <a:r>
              <a:rPr lang="en-GB" sz="2800" b="1" dirty="0">
                <a:solidFill>
                  <a:schemeClr val="bg1"/>
                </a:solidFill>
              </a:rPr>
              <a:t>60 years post the death of the last </a:t>
            </a:r>
            <a:r>
              <a:rPr lang="en-GB" sz="2800" b="1" dirty="0" smtClean="0">
                <a:solidFill>
                  <a:schemeClr val="bg1"/>
                </a:solidFill>
              </a:rPr>
              <a:t>author</a:t>
            </a:r>
            <a:r>
              <a:rPr lang="en-GB" sz="2800" dirty="0" smtClean="0">
                <a:solidFill>
                  <a:schemeClr val="bg1"/>
                </a:solidFill>
              </a:rPr>
              <a:t>.</a:t>
            </a:r>
            <a:endParaRPr lang="en-IN" sz="2800" dirty="0">
              <a:solidFill>
                <a:schemeClr val="bg1"/>
              </a:solidFill>
            </a:endParaRPr>
          </a:p>
        </p:txBody>
      </p:sp>
    </p:spTree>
    <p:extLst>
      <p:ext uri="{BB962C8B-B14F-4D97-AF65-F5344CB8AC3E}">
        <p14:creationId xmlns:p14="http://schemas.microsoft.com/office/powerpoint/2010/main" val="298736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bg1"/>
                </a:solidFill>
                <a:latin typeface="+mn-lt"/>
              </a:rPr>
              <a:t>Benefits </a:t>
            </a:r>
            <a:r>
              <a:rPr lang="en-IN" b="1" dirty="0">
                <a:solidFill>
                  <a:schemeClr val="bg1"/>
                </a:solidFill>
                <a:latin typeface="+mn-lt"/>
              </a:rPr>
              <a:t>of copyright</a:t>
            </a:r>
          </a:p>
        </p:txBody>
      </p:sp>
      <p:sp>
        <p:nvSpPr>
          <p:cNvPr id="4" name="Rectangle 1"/>
          <p:cNvSpPr>
            <a:spLocks noGrp="1" noChangeArrowheads="1"/>
          </p:cNvSpPr>
          <p:nvPr>
            <p:ph idx="1"/>
          </p:nvPr>
        </p:nvSpPr>
        <p:spPr bwMode="auto">
          <a:xfrm>
            <a:off x="978195" y="1966688"/>
            <a:ext cx="9484242" cy="23467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12696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800" b="0" i="0" u="none" strike="noStrike" cap="none" normalizeH="0" baseline="0" dirty="0" smtClean="0">
                <a:ln>
                  <a:noFill/>
                </a:ln>
                <a:solidFill>
                  <a:srgbClr val="001D35"/>
                </a:solidFill>
                <a:effectLst/>
                <a:latin typeface="Google Sans"/>
              </a:rPr>
              <a:t>Copyright </a:t>
            </a:r>
            <a:r>
              <a:rPr kumimoji="0" lang="en-US" altLang="en-US" sz="2800" b="1" i="0" u="none" strike="noStrike" cap="none" normalizeH="0" baseline="0" dirty="0" smtClean="0">
                <a:ln>
                  <a:noFill/>
                </a:ln>
                <a:solidFill>
                  <a:srgbClr val="001D35"/>
                </a:solidFill>
                <a:effectLst/>
                <a:latin typeface="Google Sans"/>
              </a:rPr>
              <a:t>encourages and rewards creativity</a:t>
            </a:r>
          </a:p>
          <a:p>
            <a:pPr eaLnBrk="0" fontAlgn="base" hangingPunct="0">
              <a:lnSpc>
                <a:spcPct val="100000"/>
              </a:lnSpc>
              <a:spcBef>
                <a:spcPct val="0"/>
              </a:spcBef>
              <a:spcAft>
                <a:spcPct val="0"/>
              </a:spcAft>
            </a:pPr>
            <a:r>
              <a:rPr kumimoji="0" lang="en-US" altLang="en-US" sz="2800" b="0" i="0" u="none" strike="noStrike" cap="none" normalizeH="0" baseline="0" dirty="0" smtClean="0">
                <a:ln>
                  <a:noFill/>
                </a:ln>
                <a:solidFill>
                  <a:srgbClr val="001D35"/>
                </a:solidFill>
                <a:effectLst/>
                <a:latin typeface="Google Sans"/>
              </a:rPr>
              <a:t>Copyright </a:t>
            </a:r>
            <a:r>
              <a:rPr kumimoji="0" lang="en-US" altLang="en-US" sz="2800" b="1" i="0" u="none" strike="noStrike" cap="none" normalizeH="0" baseline="0" dirty="0" smtClean="0">
                <a:ln>
                  <a:noFill/>
                </a:ln>
                <a:solidFill>
                  <a:srgbClr val="001D35"/>
                </a:solidFill>
                <a:effectLst/>
                <a:latin typeface="Google Sans"/>
              </a:rPr>
              <a:t>protects the rights of authors and performers</a:t>
            </a:r>
          </a:p>
          <a:p>
            <a:pPr eaLnBrk="0" fontAlgn="base" hangingPunct="0">
              <a:lnSpc>
                <a:spcPct val="100000"/>
              </a:lnSpc>
              <a:spcBef>
                <a:spcPct val="0"/>
              </a:spcBef>
              <a:spcAft>
                <a:spcPct val="0"/>
              </a:spcAft>
            </a:pPr>
            <a:r>
              <a:rPr kumimoji="0" lang="en-US" altLang="en-US" sz="2800" b="0" i="0" u="none" strike="noStrike" cap="none" normalizeH="0" baseline="0" dirty="0" smtClean="0">
                <a:ln>
                  <a:noFill/>
                </a:ln>
                <a:solidFill>
                  <a:srgbClr val="001D35"/>
                </a:solidFill>
                <a:effectLst/>
                <a:latin typeface="Google Sans"/>
              </a:rPr>
              <a:t>Copyright </a:t>
            </a:r>
            <a:r>
              <a:rPr kumimoji="0" lang="en-US" altLang="en-US" sz="2800" b="1" i="0" u="none" strike="noStrike" cap="none" normalizeH="0" baseline="0" dirty="0" smtClean="0">
                <a:ln>
                  <a:noFill/>
                </a:ln>
                <a:solidFill>
                  <a:srgbClr val="001D35"/>
                </a:solidFill>
                <a:effectLst/>
                <a:latin typeface="Google Sans"/>
              </a:rPr>
              <a:t>protects the rights of producers of sound recordings and broadcasting organizations</a:t>
            </a:r>
            <a:endParaRPr kumimoji="0" lang="en-US" altLang="en-US" sz="28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85824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140" y="102452"/>
            <a:ext cx="10515600" cy="1325563"/>
          </a:xfrm>
        </p:spPr>
        <p:txBody>
          <a:bodyPr/>
          <a:lstStyle/>
          <a:p>
            <a:r>
              <a:rPr lang="en-GB" b="1" dirty="0">
                <a:solidFill>
                  <a:schemeClr val="bg1"/>
                </a:solidFill>
                <a:latin typeface="+mn-lt"/>
              </a:rPr>
              <a:t>Steps in the copyright filing process</a:t>
            </a:r>
            <a:endParaRPr lang="en-IN" b="1" dirty="0">
              <a:solidFill>
                <a:schemeClr val="bg1"/>
              </a:solidFill>
              <a:latin typeface="+mn-lt"/>
            </a:endParaRPr>
          </a:p>
        </p:txBody>
      </p:sp>
      <p:sp>
        <p:nvSpPr>
          <p:cNvPr id="4" name="Rectangle 1"/>
          <p:cNvSpPr>
            <a:spLocks noGrp="1" noChangeArrowheads="1"/>
          </p:cNvSpPr>
          <p:nvPr>
            <p:ph idx="1"/>
          </p:nvPr>
        </p:nvSpPr>
        <p:spPr bwMode="auto">
          <a:xfrm>
            <a:off x="294291" y="1582752"/>
            <a:ext cx="11529114" cy="5176228"/>
          </a:xfrm>
          <a:prstGeom prst="rect">
            <a:avLst/>
          </a:prstGeom>
          <a:solidFill>
            <a:srgbClr val="996600"/>
          </a:solidFill>
          <a:ln>
            <a:noFill/>
          </a:ln>
          <a:effectLst/>
          <a:extLst/>
        </p:spPr>
        <p:txBody>
          <a:bodyPr vert="horz" wrap="square" lIns="0" tIns="63480" rIns="0" bIns="126960" numCol="1" anchor="ctr" anchorCtr="0" compatLnSpc="1">
            <a:prstTxWarp prst="textNoShape">
              <a:avLst/>
            </a:prstTxWarp>
            <a:spAutoFit/>
          </a:bodyPr>
          <a:lstStyle/>
          <a:p>
            <a:pPr marL="0" indent="0">
              <a:buNone/>
            </a:pPr>
            <a:r>
              <a:rPr lang="en-GB" sz="2800" b="1" dirty="0">
                <a:solidFill>
                  <a:srgbClr val="FFFF00"/>
                </a:solidFill>
              </a:rPr>
              <a:t>Step 1: Access the official website</a:t>
            </a:r>
          </a:p>
          <a:p>
            <a:r>
              <a:rPr lang="en-GB" sz="2800" dirty="0">
                <a:solidFill>
                  <a:schemeClr val="bg1"/>
                </a:solidFill>
              </a:rPr>
              <a:t> Visit the Official website of the Copyright Office. Log in with your valid User ID and Password. If you still need to register, click on "New User Registration. Make sure to note down your User ID and Password for future reference</a:t>
            </a:r>
            <a:r>
              <a:rPr lang="en-GB" sz="2800" dirty="0" smtClean="0">
                <a:solidFill>
                  <a:schemeClr val="bg1"/>
                </a:solidFill>
              </a:rPr>
              <a:t>.</a:t>
            </a:r>
          </a:p>
          <a:p>
            <a:pPr marL="0" indent="0">
              <a:buNone/>
            </a:pPr>
            <a:r>
              <a:rPr lang="en-GB" sz="2800" b="1" dirty="0" smtClean="0">
                <a:solidFill>
                  <a:srgbClr val="FFFF00"/>
                </a:solidFill>
              </a:rPr>
              <a:t>Step </a:t>
            </a:r>
            <a:r>
              <a:rPr lang="en-GB" sz="2800" b="1" dirty="0">
                <a:solidFill>
                  <a:srgbClr val="FFFF00"/>
                </a:solidFill>
              </a:rPr>
              <a:t>2: Submission of Application</a:t>
            </a:r>
          </a:p>
          <a:p>
            <a:pPr marL="0" indent="0">
              <a:buNone/>
            </a:pPr>
            <a:r>
              <a:rPr lang="en-GB" sz="2800" dirty="0" smtClean="0">
                <a:solidFill>
                  <a:schemeClr val="bg1"/>
                </a:solidFill>
              </a:rPr>
              <a:t>An </a:t>
            </a:r>
            <a:r>
              <a:rPr lang="en-GB" sz="2800" dirty="0">
                <a:solidFill>
                  <a:schemeClr val="bg1"/>
                </a:solidFill>
              </a:rPr>
              <a:t>application containing all the necessary particulars and a statement of the particulars must be prepared in the prescribed format (</a:t>
            </a:r>
            <a:r>
              <a:rPr lang="en-GB" sz="2800" b="1" dirty="0">
                <a:solidFill>
                  <a:schemeClr val="bg1"/>
                </a:solidFill>
              </a:rPr>
              <a:t>FORM XIV</a:t>
            </a:r>
            <a:r>
              <a:rPr lang="en-GB" sz="2800" dirty="0">
                <a:solidFill>
                  <a:schemeClr val="bg1"/>
                </a:solidFill>
              </a:rPr>
              <a:t>).After logging in, click the "Click for Online Copyright Registration" link. The online "Copyright Registration Form" requires completion in four steps:</a:t>
            </a:r>
          </a:p>
          <a:p>
            <a:r>
              <a:rPr lang="en-GB" sz="2800" i="1" dirty="0">
                <a:solidFill>
                  <a:schemeClr val="bg1"/>
                </a:solidFill>
              </a:rPr>
              <a:t>Fill out Form XIV, then click "SAVE" to save your entered details, and proceed to Step </a:t>
            </a:r>
            <a:r>
              <a:rPr lang="en-GB" sz="2800" i="1" dirty="0" smtClean="0">
                <a:solidFill>
                  <a:schemeClr val="bg1"/>
                </a:solidFill>
              </a:rPr>
              <a:t>2</a:t>
            </a:r>
            <a:r>
              <a:rPr lang="en-GB" sz="2800" dirty="0" smtClean="0">
                <a:solidFill>
                  <a:schemeClr val="bg1"/>
                </a:solidFill>
              </a:rPr>
              <a:t>.</a:t>
            </a:r>
            <a:endParaRPr kumimoji="0" lang="en-US" altLang="en-US" sz="28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570527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b="1" dirty="0">
                <a:solidFill>
                  <a:schemeClr val="bg1"/>
                </a:solidFill>
                <a:latin typeface="+mn-lt"/>
              </a:rPr>
              <a:t>Steps in the copyright filing process</a:t>
            </a:r>
            <a:endParaRPr lang="en-IN" b="1" dirty="0">
              <a:solidFill>
                <a:schemeClr val="bg1"/>
              </a:solidFill>
              <a:latin typeface="+mn-lt"/>
            </a:endParaRPr>
          </a:p>
        </p:txBody>
      </p:sp>
      <p:sp>
        <p:nvSpPr>
          <p:cNvPr id="3" name="Content Placeholder 2"/>
          <p:cNvSpPr>
            <a:spLocks noGrp="1"/>
          </p:cNvSpPr>
          <p:nvPr>
            <p:ph idx="1"/>
          </p:nvPr>
        </p:nvSpPr>
        <p:spPr>
          <a:xfrm>
            <a:off x="600738" y="1965960"/>
            <a:ext cx="11137605" cy="4371778"/>
          </a:xfrm>
        </p:spPr>
        <p:txBody>
          <a:bodyPr>
            <a:noAutofit/>
          </a:bodyPr>
          <a:lstStyle/>
          <a:p>
            <a:r>
              <a:rPr lang="en-GB" sz="2800" i="1" dirty="0" smtClean="0">
                <a:solidFill>
                  <a:schemeClr val="bg1"/>
                </a:solidFill>
              </a:rPr>
              <a:t>Prepare a scanned copy of your signature for uploading.</a:t>
            </a:r>
          </a:p>
          <a:p>
            <a:r>
              <a:rPr lang="en-GB" sz="2800" i="1" dirty="0" smtClean="0">
                <a:solidFill>
                  <a:schemeClr val="bg1"/>
                </a:solidFill>
              </a:rPr>
              <a:t>Complete the "Statement of Particulars" and click "SAVE" to save your entered details.</a:t>
            </a:r>
          </a:p>
          <a:p>
            <a:r>
              <a:rPr lang="en-GB" sz="2800" i="1" dirty="0" smtClean="0">
                <a:solidFill>
                  <a:schemeClr val="bg1"/>
                </a:solidFill>
              </a:rPr>
              <a:t>Fill out the "Statement of Further Particulars. This form applies to "LITERARY/DRAMATIC, MUSICAL, ARTISTIC, AND SOFTWARE" works. Click "SAVE" to store your entered details and proceed.</a:t>
            </a:r>
          </a:p>
          <a:p>
            <a:r>
              <a:rPr lang="en-GB" sz="2800" i="1" dirty="0" smtClean="0">
                <a:solidFill>
                  <a:schemeClr val="bg1"/>
                </a:solidFill>
              </a:rPr>
              <a:t>Make Payment: This application and the requisite fees outlined in Schedule 2 of the Copyright Act are then forwarded to the copyright registrar. Use the Internet Payment Gateway to make the required payment</a:t>
            </a:r>
            <a:endParaRPr lang="en-IN" sz="2800" i="1" dirty="0">
              <a:solidFill>
                <a:schemeClr val="bg1"/>
              </a:solidFill>
            </a:endParaRPr>
          </a:p>
        </p:txBody>
      </p:sp>
    </p:spTree>
    <p:extLst>
      <p:ext uri="{BB962C8B-B14F-4D97-AF65-F5344CB8AC3E}">
        <p14:creationId xmlns:p14="http://schemas.microsoft.com/office/powerpoint/2010/main" val="1210298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719138"/>
          </a:xfrm>
        </p:spPr>
        <p:txBody>
          <a:bodyPr>
            <a:normAutofit fontScale="90000"/>
          </a:bodyPr>
          <a:lstStyle/>
          <a:p>
            <a:r>
              <a:rPr lang="en-GB" b="1" dirty="0">
                <a:solidFill>
                  <a:schemeClr val="bg1"/>
                </a:solidFill>
                <a:latin typeface="+mn-lt"/>
              </a:rPr>
              <a:t>Steps in the copyright filing process</a:t>
            </a:r>
            <a:endParaRPr lang="en-IN" b="1" dirty="0">
              <a:solidFill>
                <a:schemeClr val="bg1"/>
              </a:solidFill>
              <a:latin typeface="+mn-lt"/>
            </a:endParaRPr>
          </a:p>
        </p:txBody>
      </p:sp>
      <p:sp>
        <p:nvSpPr>
          <p:cNvPr id="3" name="Content Placeholder 2"/>
          <p:cNvSpPr>
            <a:spLocks noGrp="1"/>
          </p:cNvSpPr>
          <p:nvPr>
            <p:ph idx="1"/>
          </p:nvPr>
        </p:nvSpPr>
        <p:spPr>
          <a:xfrm>
            <a:off x="510363" y="1318437"/>
            <a:ext cx="11153553" cy="5401340"/>
          </a:xfrm>
        </p:spPr>
        <p:txBody>
          <a:bodyPr>
            <a:noAutofit/>
          </a:bodyPr>
          <a:lstStyle/>
          <a:p>
            <a:pPr marL="0" indent="0">
              <a:buNone/>
            </a:pPr>
            <a:r>
              <a:rPr lang="en-GB" sz="2400" b="1" dirty="0">
                <a:solidFill>
                  <a:srgbClr val="FFFF00"/>
                </a:solidFill>
              </a:rPr>
              <a:t>Step 3: Dairy Number Issuance</a:t>
            </a:r>
          </a:p>
          <a:p>
            <a:pPr marL="0" indent="0">
              <a:buNone/>
            </a:pPr>
            <a:r>
              <a:rPr lang="en-GB" sz="2400" dirty="0">
                <a:solidFill>
                  <a:schemeClr val="bg1"/>
                </a:solidFill>
              </a:rPr>
              <a:t>Upon receiving the application, the registrar will issue a Dairy Number, marking the initiation of the copyright registration process. Subsequently, there is a mandatory </a:t>
            </a:r>
            <a:r>
              <a:rPr lang="en-GB" sz="2400" b="1" dirty="0">
                <a:solidFill>
                  <a:srgbClr val="FFFF00"/>
                </a:solidFill>
              </a:rPr>
              <a:t>30-day waiting period for any potential objections </a:t>
            </a:r>
            <a:r>
              <a:rPr lang="en-GB" sz="2400" dirty="0">
                <a:solidFill>
                  <a:schemeClr val="bg1"/>
                </a:solidFill>
              </a:rPr>
              <a:t>to be submitted. Finally, print one hard copy of each of the "Acknowledgement Slip" and the "Copyright Registration Form" and send them by post to the following address</a:t>
            </a:r>
            <a:r>
              <a:rPr lang="en-GB" sz="2400" dirty="0" smtClean="0">
                <a:solidFill>
                  <a:schemeClr val="bg1"/>
                </a:solidFill>
              </a:rPr>
              <a:t>: </a:t>
            </a:r>
            <a:r>
              <a:rPr lang="en-GB" sz="2400" i="1" dirty="0" smtClean="0">
                <a:solidFill>
                  <a:schemeClr val="bg1"/>
                </a:solidFill>
              </a:rPr>
              <a:t>Copyright </a:t>
            </a:r>
            <a:r>
              <a:rPr lang="en-GB" sz="2400" i="1" dirty="0">
                <a:solidFill>
                  <a:schemeClr val="bg1"/>
                </a:solidFill>
              </a:rPr>
              <a:t>Division</a:t>
            </a:r>
            <a:endParaRPr lang="en-GB" sz="2400" dirty="0">
              <a:solidFill>
                <a:schemeClr val="bg1"/>
              </a:solidFill>
            </a:endParaRPr>
          </a:p>
          <a:p>
            <a:pPr marL="45720" indent="0">
              <a:buNone/>
            </a:pPr>
            <a:r>
              <a:rPr lang="en-GB" sz="2400" i="1" dirty="0">
                <a:solidFill>
                  <a:schemeClr val="bg1"/>
                </a:solidFill>
              </a:rPr>
              <a:t> Department For Promotion of Industry and Internal Trade</a:t>
            </a:r>
            <a:endParaRPr lang="en-GB" sz="2400" dirty="0">
              <a:solidFill>
                <a:schemeClr val="bg1"/>
              </a:solidFill>
            </a:endParaRPr>
          </a:p>
          <a:p>
            <a:pPr marL="45720" indent="0">
              <a:buNone/>
            </a:pPr>
            <a:r>
              <a:rPr lang="en-GB" sz="2400" i="1" dirty="0">
                <a:solidFill>
                  <a:schemeClr val="bg1"/>
                </a:solidFill>
              </a:rPr>
              <a:t> Ministry of Commerce and Industry</a:t>
            </a:r>
            <a:endParaRPr lang="en-GB" sz="2400" dirty="0">
              <a:solidFill>
                <a:schemeClr val="bg1"/>
              </a:solidFill>
            </a:endParaRPr>
          </a:p>
          <a:p>
            <a:pPr marL="45720" indent="0">
              <a:buNone/>
            </a:pPr>
            <a:r>
              <a:rPr lang="en-GB" sz="2400" i="1" dirty="0">
                <a:solidFill>
                  <a:schemeClr val="bg1"/>
                </a:solidFill>
              </a:rPr>
              <a:t> </a:t>
            </a:r>
            <a:r>
              <a:rPr lang="en-GB" sz="2400" i="1" dirty="0" err="1">
                <a:solidFill>
                  <a:schemeClr val="bg1"/>
                </a:solidFill>
              </a:rPr>
              <a:t>Boudhik</a:t>
            </a:r>
            <a:r>
              <a:rPr lang="en-GB" sz="2400" i="1" dirty="0">
                <a:solidFill>
                  <a:schemeClr val="bg1"/>
                </a:solidFill>
              </a:rPr>
              <a:t> </a:t>
            </a:r>
            <a:r>
              <a:rPr lang="en-GB" sz="2400" i="1" dirty="0" err="1">
                <a:solidFill>
                  <a:schemeClr val="bg1"/>
                </a:solidFill>
              </a:rPr>
              <a:t>Sampada</a:t>
            </a:r>
            <a:r>
              <a:rPr lang="en-GB" sz="2400" i="1" dirty="0">
                <a:solidFill>
                  <a:schemeClr val="bg1"/>
                </a:solidFill>
              </a:rPr>
              <a:t> </a:t>
            </a:r>
            <a:r>
              <a:rPr lang="en-GB" sz="2400" i="1" dirty="0" err="1">
                <a:solidFill>
                  <a:schemeClr val="bg1"/>
                </a:solidFill>
              </a:rPr>
              <a:t>Bhawan</a:t>
            </a:r>
            <a:r>
              <a:rPr lang="en-GB" sz="2400" i="1" dirty="0">
                <a:solidFill>
                  <a:schemeClr val="bg1"/>
                </a:solidFill>
              </a:rPr>
              <a:t>,</a:t>
            </a:r>
            <a:endParaRPr lang="en-GB" sz="2400" dirty="0">
              <a:solidFill>
                <a:schemeClr val="bg1"/>
              </a:solidFill>
            </a:endParaRPr>
          </a:p>
          <a:p>
            <a:pPr marL="45720" indent="0">
              <a:buNone/>
            </a:pPr>
            <a:r>
              <a:rPr lang="en-GB" sz="2400" i="1" dirty="0">
                <a:solidFill>
                  <a:schemeClr val="bg1"/>
                </a:solidFill>
              </a:rPr>
              <a:t> Plot No. 32, Sector 14, </a:t>
            </a:r>
            <a:r>
              <a:rPr lang="en-GB" sz="2400" i="1" dirty="0" err="1">
                <a:solidFill>
                  <a:schemeClr val="bg1"/>
                </a:solidFill>
              </a:rPr>
              <a:t>Dwarka</a:t>
            </a:r>
            <a:r>
              <a:rPr lang="en-GB" sz="2400" i="1" dirty="0">
                <a:solidFill>
                  <a:schemeClr val="bg1"/>
                </a:solidFill>
              </a:rPr>
              <a:t>, New Delhi-110078</a:t>
            </a:r>
            <a:endParaRPr lang="en-GB" sz="2400" dirty="0">
              <a:solidFill>
                <a:schemeClr val="bg1"/>
              </a:solidFill>
            </a:endParaRPr>
          </a:p>
          <a:p>
            <a:pPr marL="45720" indent="0">
              <a:buNone/>
            </a:pPr>
            <a:r>
              <a:rPr lang="en-GB" sz="2400" i="1" dirty="0">
                <a:solidFill>
                  <a:schemeClr val="bg1"/>
                </a:solidFill>
              </a:rPr>
              <a:t> Email Address: copyright[at]</a:t>
            </a:r>
            <a:r>
              <a:rPr lang="en-GB" sz="2400" i="1" dirty="0" err="1">
                <a:solidFill>
                  <a:schemeClr val="bg1"/>
                </a:solidFill>
              </a:rPr>
              <a:t>nic</a:t>
            </a:r>
            <a:r>
              <a:rPr lang="en-GB" sz="2400" i="1" dirty="0">
                <a:solidFill>
                  <a:schemeClr val="bg1"/>
                </a:solidFill>
              </a:rPr>
              <a:t>[dot]in</a:t>
            </a:r>
            <a:endParaRPr lang="en-GB" sz="2400" dirty="0">
              <a:solidFill>
                <a:schemeClr val="bg1"/>
              </a:solidFill>
            </a:endParaRPr>
          </a:p>
          <a:p>
            <a:pPr marL="45720" indent="0">
              <a:buNone/>
            </a:pPr>
            <a:r>
              <a:rPr lang="en-GB" sz="2400" i="1" dirty="0">
                <a:solidFill>
                  <a:schemeClr val="bg1"/>
                </a:solidFill>
              </a:rPr>
              <a:t> Telephone No.: 011-28032496</a:t>
            </a:r>
            <a:endParaRPr lang="en-GB" sz="2400" dirty="0">
              <a:solidFill>
                <a:schemeClr val="bg1"/>
              </a:solidFill>
            </a:endParaRPr>
          </a:p>
          <a:p>
            <a:endParaRPr lang="en-IN" sz="2400" dirty="0">
              <a:solidFill>
                <a:schemeClr val="bg1"/>
              </a:solidFill>
            </a:endParaRPr>
          </a:p>
        </p:txBody>
      </p:sp>
    </p:spTree>
    <p:extLst>
      <p:ext uri="{BB962C8B-B14F-4D97-AF65-F5344CB8AC3E}">
        <p14:creationId xmlns:p14="http://schemas.microsoft.com/office/powerpoint/2010/main" val="4208298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03410" y="427561"/>
            <a:ext cx="9720072" cy="1499616"/>
          </a:xfrm>
        </p:spPr>
        <p:txBody>
          <a:bodyPr/>
          <a:lstStyle/>
          <a:p>
            <a:r>
              <a:rPr lang="en-GB" b="1" dirty="0">
                <a:solidFill>
                  <a:schemeClr val="bg1"/>
                </a:solidFill>
                <a:latin typeface="+mn-lt"/>
              </a:rPr>
              <a:t>Steps in the copyright filing process</a:t>
            </a:r>
            <a:endParaRPr lang="en-IN" b="1" dirty="0">
              <a:solidFill>
                <a:schemeClr val="bg1"/>
              </a:solidFill>
              <a:latin typeface="+mn-lt"/>
            </a:endParaRPr>
          </a:p>
        </p:txBody>
      </p:sp>
      <p:sp>
        <p:nvSpPr>
          <p:cNvPr id="3" name="Content Placeholder 2"/>
          <p:cNvSpPr>
            <a:spLocks noGrp="1"/>
          </p:cNvSpPr>
          <p:nvPr>
            <p:ph idx="1"/>
          </p:nvPr>
        </p:nvSpPr>
        <p:spPr>
          <a:xfrm>
            <a:off x="680484" y="2057400"/>
            <a:ext cx="10335387" cy="4038600"/>
          </a:xfrm>
        </p:spPr>
        <p:txBody>
          <a:bodyPr>
            <a:noAutofit/>
          </a:bodyPr>
          <a:lstStyle/>
          <a:p>
            <a:pPr marL="0" indent="0">
              <a:buNone/>
            </a:pPr>
            <a:r>
              <a:rPr lang="en-GB" sz="2800" b="1" dirty="0">
                <a:solidFill>
                  <a:srgbClr val="FFFF00"/>
                </a:solidFill>
              </a:rPr>
              <a:t>Step 4: Copy Right Objection Handling</a:t>
            </a:r>
          </a:p>
          <a:p>
            <a:r>
              <a:rPr lang="en-GB" sz="2800" dirty="0">
                <a:solidFill>
                  <a:srgbClr val="FFFF00"/>
                </a:solidFill>
              </a:rPr>
              <a:t>If no objections are raised within 30 days, a scrutinizer will assess the application for any discrepancies. </a:t>
            </a:r>
            <a:r>
              <a:rPr lang="en-GB" sz="2800" dirty="0">
                <a:solidFill>
                  <a:schemeClr val="bg1"/>
                </a:solidFill>
              </a:rPr>
              <a:t>If no discrepancies are found, the registration will proceed, and an extract will be provided to the registrar for entry into the Register of Copyright</a:t>
            </a:r>
            <a:r>
              <a:rPr lang="en-GB" sz="2800" dirty="0" smtClean="0">
                <a:solidFill>
                  <a:schemeClr val="bg1"/>
                </a:solidFill>
              </a:rPr>
              <a:t>.</a:t>
            </a:r>
          </a:p>
          <a:p>
            <a:pPr marL="0" indent="0">
              <a:buNone/>
            </a:pPr>
            <a:r>
              <a:rPr lang="en-GB" sz="2800" b="1" dirty="0" smtClean="0">
                <a:solidFill>
                  <a:srgbClr val="FFFF00"/>
                </a:solidFill>
              </a:rPr>
              <a:t>Step </a:t>
            </a:r>
            <a:r>
              <a:rPr lang="en-GB" sz="2800" b="1" dirty="0">
                <a:solidFill>
                  <a:srgbClr val="FFFF00"/>
                </a:solidFill>
              </a:rPr>
              <a:t>5: Objection Resolution</a:t>
            </a:r>
            <a:endParaRPr lang="en-GB" sz="2800" dirty="0">
              <a:solidFill>
                <a:srgbClr val="FFFF00"/>
              </a:solidFill>
            </a:endParaRPr>
          </a:p>
          <a:p>
            <a:r>
              <a:rPr lang="en-GB" sz="2800" dirty="0">
                <a:solidFill>
                  <a:schemeClr val="bg1"/>
                </a:solidFill>
              </a:rPr>
              <a:t>If objections are received, both parties will receive a notification from the examiner outlining the objections. A hearing will be arranged to address these objections.</a:t>
            </a:r>
            <a:endParaRPr lang="en-IN" sz="2800" dirty="0">
              <a:solidFill>
                <a:schemeClr val="bg1"/>
              </a:solidFill>
            </a:endParaRPr>
          </a:p>
        </p:txBody>
      </p:sp>
    </p:spTree>
    <p:extLst>
      <p:ext uri="{BB962C8B-B14F-4D97-AF65-F5344CB8AC3E}">
        <p14:creationId xmlns:p14="http://schemas.microsoft.com/office/powerpoint/2010/main" val="861951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528" y="1858617"/>
            <a:ext cx="9720071" cy="4023360"/>
          </a:xfrm>
        </p:spPr>
        <p:txBody>
          <a:bodyPr>
            <a:noAutofit/>
          </a:bodyPr>
          <a:lstStyle/>
          <a:p>
            <a:pPr marL="0" indent="0">
              <a:buNone/>
            </a:pPr>
            <a:r>
              <a:rPr lang="en-GB" sz="2800" b="1" dirty="0">
                <a:solidFill>
                  <a:srgbClr val="FFFF00"/>
                </a:solidFill>
              </a:rPr>
              <a:t>1891 – Madrid Agreement (Spain</a:t>
            </a:r>
            <a:r>
              <a:rPr lang="en-GB" sz="2800" b="1" dirty="0" smtClean="0">
                <a:solidFill>
                  <a:srgbClr val="FFFF00"/>
                </a:solidFill>
              </a:rPr>
              <a:t>): </a:t>
            </a:r>
            <a:r>
              <a:rPr lang="en-GB" sz="2800" dirty="0" smtClean="0"/>
              <a:t> </a:t>
            </a:r>
            <a:r>
              <a:rPr lang="en-GB" sz="2800" dirty="0">
                <a:solidFill>
                  <a:schemeClr val="bg1"/>
                </a:solidFill>
              </a:rPr>
              <a:t>With the adoption of the Madrid Agreement, the </a:t>
            </a:r>
            <a:r>
              <a:rPr lang="en-GB" sz="2800" i="1" dirty="0">
                <a:solidFill>
                  <a:srgbClr val="FFFF00"/>
                </a:solidFill>
              </a:rPr>
              <a:t>first international IP filing service is launched: </a:t>
            </a:r>
            <a:r>
              <a:rPr lang="en-GB" sz="2800" dirty="0">
                <a:solidFill>
                  <a:schemeClr val="bg1"/>
                </a:solidFill>
              </a:rPr>
              <a:t>the Madrid System for the international registration of marks</a:t>
            </a:r>
            <a:r>
              <a:rPr lang="en-GB" sz="2800" dirty="0" smtClean="0">
                <a:solidFill>
                  <a:schemeClr val="bg1"/>
                </a:solidFill>
              </a:rPr>
              <a:t>.</a:t>
            </a:r>
          </a:p>
          <a:p>
            <a:r>
              <a:rPr lang="en-GB" sz="2800" dirty="0" smtClean="0"/>
              <a:t> </a:t>
            </a:r>
            <a:r>
              <a:rPr lang="en-GB" sz="2800" dirty="0">
                <a:solidFill>
                  <a:schemeClr val="bg1"/>
                </a:solidFill>
              </a:rPr>
              <a:t>In the decades that follow, a full spectrum of international IP services will emerge under the auspices of what will later become </a:t>
            </a:r>
            <a:r>
              <a:rPr lang="en-GB" sz="2800" b="1" dirty="0" smtClean="0">
                <a:solidFill>
                  <a:srgbClr val="FFFF00"/>
                </a:solidFill>
              </a:rPr>
              <a:t>WIPO </a:t>
            </a:r>
            <a:r>
              <a:rPr lang="en-GB" sz="2400" b="1" i="1" dirty="0" smtClean="0">
                <a:solidFill>
                  <a:srgbClr val="FFFF00"/>
                </a:solidFill>
              </a:rPr>
              <a:t>(</a:t>
            </a:r>
            <a:r>
              <a:rPr lang="en-IN" sz="2400" b="1" i="1" dirty="0">
                <a:solidFill>
                  <a:srgbClr val="FFFF00"/>
                </a:solidFill>
              </a:rPr>
              <a:t>World Intellectual Property </a:t>
            </a:r>
            <a:r>
              <a:rPr lang="en-IN" sz="2400" b="1" i="1" dirty="0" smtClean="0">
                <a:solidFill>
                  <a:srgbClr val="FFFF00"/>
                </a:solidFill>
              </a:rPr>
              <a:t>Organization)</a:t>
            </a:r>
            <a:r>
              <a:rPr lang="en-GB" sz="2800" b="1" dirty="0" smtClean="0">
                <a:solidFill>
                  <a:srgbClr val="FFFF00"/>
                </a:solidFill>
              </a:rPr>
              <a:t>.</a:t>
            </a:r>
            <a:r>
              <a:rPr lang="en-GB" sz="2800" dirty="0"/>
              <a:t/>
            </a:r>
            <a:br>
              <a:rPr lang="en-GB" sz="2800" dirty="0"/>
            </a:br>
            <a:r>
              <a:rPr lang="en-GB" sz="2800" dirty="0"/>
              <a:t/>
            </a:r>
            <a:br>
              <a:rPr lang="en-GB" sz="2800" dirty="0"/>
            </a:br>
            <a:endParaRPr lang="en-IN" sz="2800" dirty="0"/>
          </a:p>
        </p:txBody>
      </p:sp>
      <p:sp>
        <p:nvSpPr>
          <p:cNvPr id="4" name="Title 1"/>
          <p:cNvSpPr>
            <a:spLocks noGrp="1"/>
          </p:cNvSpPr>
          <p:nvPr>
            <p:ph type="title"/>
          </p:nvPr>
        </p:nvSpPr>
        <p:spPr/>
        <p:txBody>
          <a:bodyPr/>
          <a:lstStyle/>
          <a:p>
            <a:r>
              <a:rPr lang="en-GB" dirty="0">
                <a:solidFill>
                  <a:schemeClr val="bg1"/>
                </a:solidFill>
              </a:rPr>
              <a:t>EVOLUTION OF IP ACTS AND TREATIES</a:t>
            </a:r>
            <a:endParaRPr lang="en-IN" dirty="0">
              <a:solidFill>
                <a:schemeClr val="bg1"/>
              </a:solidFill>
            </a:endParaRPr>
          </a:p>
        </p:txBody>
      </p:sp>
    </p:spTree>
    <p:extLst>
      <p:ext uri="{BB962C8B-B14F-4D97-AF65-F5344CB8AC3E}">
        <p14:creationId xmlns:p14="http://schemas.microsoft.com/office/powerpoint/2010/main" val="299314187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33648" y="438071"/>
            <a:ext cx="9720072" cy="1499616"/>
          </a:xfrm>
        </p:spPr>
        <p:txBody>
          <a:bodyPr/>
          <a:lstStyle/>
          <a:p>
            <a:r>
              <a:rPr lang="en-GB" b="1" dirty="0">
                <a:solidFill>
                  <a:schemeClr val="bg1"/>
                </a:solidFill>
                <a:latin typeface="+mn-lt"/>
              </a:rPr>
              <a:t>Steps in the copyright filing process</a:t>
            </a:r>
            <a:endParaRPr lang="en-IN" b="1" dirty="0">
              <a:solidFill>
                <a:schemeClr val="bg1"/>
              </a:solidFill>
              <a:latin typeface="+mn-lt"/>
            </a:endParaRPr>
          </a:p>
        </p:txBody>
      </p:sp>
      <p:sp>
        <p:nvSpPr>
          <p:cNvPr id="3" name="Content Placeholder 2"/>
          <p:cNvSpPr>
            <a:spLocks noGrp="1"/>
          </p:cNvSpPr>
          <p:nvPr>
            <p:ph idx="1"/>
          </p:nvPr>
        </p:nvSpPr>
        <p:spPr>
          <a:xfrm>
            <a:off x="733648" y="2057400"/>
            <a:ext cx="10282224" cy="4038600"/>
          </a:xfrm>
        </p:spPr>
        <p:txBody>
          <a:bodyPr>
            <a:noAutofit/>
          </a:bodyPr>
          <a:lstStyle/>
          <a:p>
            <a:pPr marL="0" indent="0">
              <a:buNone/>
            </a:pPr>
            <a:r>
              <a:rPr lang="en-GB" sz="2800" b="1" dirty="0" smtClean="0">
                <a:solidFill>
                  <a:srgbClr val="FFFF00"/>
                </a:solidFill>
              </a:rPr>
              <a:t>Step </a:t>
            </a:r>
            <a:r>
              <a:rPr lang="en-GB" sz="2800" b="1" dirty="0">
                <a:solidFill>
                  <a:srgbClr val="FFFF00"/>
                </a:solidFill>
              </a:rPr>
              <a:t>6: Application Scrutiny</a:t>
            </a:r>
          </a:p>
          <a:p>
            <a:r>
              <a:rPr lang="en-GB" sz="2800" dirty="0">
                <a:solidFill>
                  <a:schemeClr val="bg1"/>
                </a:solidFill>
              </a:rPr>
              <a:t>Following the hearing and the resolution of objections, the scrutinizer will meticulously review the application if applicable. Subsequently, they will either approve or reject the application, depending on the specific </a:t>
            </a:r>
            <a:r>
              <a:rPr lang="en-GB" sz="2800" dirty="0" smtClean="0">
                <a:solidFill>
                  <a:schemeClr val="bg1"/>
                </a:solidFill>
              </a:rPr>
              <a:t>circumstances.</a:t>
            </a:r>
          </a:p>
          <a:p>
            <a:pPr marL="0" indent="0">
              <a:buNone/>
            </a:pPr>
            <a:r>
              <a:rPr lang="en-GB" sz="2800" b="1" dirty="0">
                <a:solidFill>
                  <a:srgbClr val="FFFF00"/>
                </a:solidFill>
              </a:rPr>
              <a:t>S</a:t>
            </a:r>
            <a:r>
              <a:rPr lang="en-GB" sz="2800" b="1" dirty="0" smtClean="0">
                <a:solidFill>
                  <a:srgbClr val="FFFF00"/>
                </a:solidFill>
              </a:rPr>
              <a:t>tep </a:t>
            </a:r>
            <a:r>
              <a:rPr lang="en-GB" sz="2800" b="1" dirty="0">
                <a:solidFill>
                  <a:srgbClr val="FFFF00"/>
                </a:solidFill>
              </a:rPr>
              <a:t>7: Get a Copyright Registration Certificate</a:t>
            </a:r>
          </a:p>
          <a:p>
            <a:r>
              <a:rPr lang="en-GB" sz="2800" dirty="0">
                <a:solidFill>
                  <a:schemeClr val="bg1"/>
                </a:solidFill>
              </a:rPr>
              <a:t>Once the application is approved, the relevant authority will issue the copyright registration certificate. In the usual course of events, the entire process typically takes approximately 2 to 3 months to complete.</a:t>
            </a:r>
            <a:endParaRPr lang="en-IN" sz="2800" dirty="0">
              <a:solidFill>
                <a:schemeClr val="bg1"/>
              </a:solidFill>
            </a:endParaRPr>
          </a:p>
        </p:txBody>
      </p:sp>
    </p:spTree>
    <p:extLst>
      <p:ext uri="{BB962C8B-B14F-4D97-AF65-F5344CB8AC3E}">
        <p14:creationId xmlns:p14="http://schemas.microsoft.com/office/powerpoint/2010/main" val="25257226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solidFill>
                  <a:schemeClr val="bg1"/>
                </a:solidFill>
                <a:latin typeface="+mn-lt"/>
              </a:rPr>
              <a:t>Documents required for copyright registration </a:t>
            </a:r>
            <a:endParaRPr lang="en-IN" b="1" dirty="0">
              <a:solidFill>
                <a:schemeClr val="bg1"/>
              </a:solidFill>
              <a:latin typeface="+mn-lt"/>
            </a:endParaRPr>
          </a:p>
        </p:txBody>
      </p:sp>
      <p:sp>
        <p:nvSpPr>
          <p:cNvPr id="4" name="Rectangle 1"/>
          <p:cNvSpPr>
            <a:spLocks noGrp="1" noChangeArrowheads="1"/>
          </p:cNvSpPr>
          <p:nvPr>
            <p:ph idx="1"/>
          </p:nvPr>
        </p:nvSpPr>
        <p:spPr bwMode="auto">
          <a:xfrm>
            <a:off x="1270834" y="2570949"/>
            <a:ext cx="8284535" cy="32085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smtClean="0">
                <a:ln>
                  <a:noFill/>
                </a:ln>
                <a:solidFill>
                  <a:srgbClr val="001D35"/>
                </a:solidFill>
                <a:effectLst/>
                <a:latin typeface="Google Sans"/>
              </a:rPr>
              <a:t>Two copies of the work</a:t>
            </a:r>
          </a:p>
          <a:p>
            <a:pPr eaLnBrk="0" fontAlgn="base" hangingPunct="0">
              <a:lnSpc>
                <a:spcPct val="100000"/>
              </a:lnSpc>
              <a:spcBef>
                <a:spcPct val="0"/>
              </a:spcBef>
              <a:spcAft>
                <a:spcPct val="0"/>
              </a:spcAft>
            </a:pPr>
            <a:r>
              <a:rPr kumimoji="0" lang="en-US" altLang="en-US" b="0" i="0" u="none" strike="noStrike" cap="none" normalizeH="0" baseline="0" dirty="0" smtClean="0">
                <a:ln>
                  <a:noFill/>
                </a:ln>
                <a:solidFill>
                  <a:srgbClr val="001D35"/>
                </a:solidFill>
                <a:effectLst/>
                <a:latin typeface="Google Sans"/>
              </a:rPr>
              <a:t>Proof of payment</a:t>
            </a:r>
          </a:p>
          <a:p>
            <a:pPr eaLnBrk="0" fontAlgn="base" hangingPunct="0">
              <a:lnSpc>
                <a:spcPct val="100000"/>
              </a:lnSpc>
              <a:spcBef>
                <a:spcPct val="0"/>
              </a:spcBef>
              <a:spcAft>
                <a:spcPct val="0"/>
              </a:spcAft>
            </a:pPr>
            <a:r>
              <a:rPr kumimoji="0" lang="en-US" altLang="en-US" b="0" i="0" u="none" strike="noStrike" cap="none" normalizeH="0" baseline="0" dirty="0" smtClean="0">
                <a:ln>
                  <a:noFill/>
                </a:ln>
                <a:solidFill>
                  <a:srgbClr val="001D35"/>
                </a:solidFill>
                <a:effectLst/>
                <a:latin typeface="Google Sans"/>
              </a:rPr>
              <a:t>Notification of consent (NOC) from the author, publisher, or other relevant parties</a:t>
            </a:r>
          </a:p>
          <a:p>
            <a:pPr eaLnBrk="0" fontAlgn="base" hangingPunct="0">
              <a:lnSpc>
                <a:spcPct val="100000"/>
              </a:lnSpc>
              <a:spcBef>
                <a:spcPct val="0"/>
              </a:spcBef>
              <a:spcAft>
                <a:spcPct val="0"/>
              </a:spcAft>
            </a:pPr>
            <a:r>
              <a:rPr kumimoji="0" lang="en-US" altLang="en-US" b="0" i="0" u="none" strike="noStrike" cap="none" normalizeH="0" baseline="0" dirty="0" smtClean="0">
                <a:ln>
                  <a:noFill/>
                </a:ln>
                <a:solidFill>
                  <a:srgbClr val="001D35"/>
                </a:solidFill>
                <a:effectLst/>
                <a:latin typeface="Google Sans"/>
              </a:rPr>
              <a:t>Power of attorney (if applicable)</a:t>
            </a:r>
          </a:p>
          <a:p>
            <a:pPr eaLnBrk="0" fontAlgn="base" hangingPunct="0">
              <a:lnSpc>
                <a:spcPct val="100000"/>
              </a:lnSpc>
              <a:spcBef>
                <a:spcPct val="0"/>
              </a:spcBef>
              <a:spcAft>
                <a:spcPct val="0"/>
              </a:spcAft>
            </a:pP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00529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914" y="609675"/>
            <a:ext cx="10515600" cy="644968"/>
          </a:xfrm>
        </p:spPr>
        <p:txBody>
          <a:bodyPr>
            <a:normAutofit fontScale="90000"/>
          </a:bodyPr>
          <a:lstStyle/>
          <a:p>
            <a:r>
              <a:rPr lang="en-IN" b="1" dirty="0">
                <a:solidFill>
                  <a:schemeClr val="bg1"/>
                </a:solidFill>
                <a:latin typeface="+mn-lt"/>
              </a:rPr>
              <a:t>Benefits of Copyright </a:t>
            </a:r>
            <a:r>
              <a:rPr lang="en-IN" b="1" dirty="0" smtClean="0">
                <a:solidFill>
                  <a:schemeClr val="bg1"/>
                </a:solidFill>
                <a:latin typeface="+mn-lt"/>
              </a:rPr>
              <a:t>Registration</a:t>
            </a:r>
            <a:endParaRPr lang="en-IN" dirty="0">
              <a:solidFill>
                <a:schemeClr val="bg1"/>
              </a:solidFill>
              <a:latin typeface="+mn-lt"/>
            </a:endParaRPr>
          </a:p>
        </p:txBody>
      </p:sp>
      <p:sp>
        <p:nvSpPr>
          <p:cNvPr id="3" name="Content Placeholder 2"/>
          <p:cNvSpPr>
            <a:spLocks noGrp="1"/>
          </p:cNvSpPr>
          <p:nvPr>
            <p:ph idx="1"/>
          </p:nvPr>
        </p:nvSpPr>
        <p:spPr>
          <a:xfrm>
            <a:off x="404037" y="1605516"/>
            <a:ext cx="11077354" cy="4933507"/>
          </a:xfrm>
        </p:spPr>
        <p:txBody>
          <a:bodyPr>
            <a:noAutofit/>
          </a:bodyPr>
          <a:lstStyle/>
          <a:p>
            <a:r>
              <a:rPr lang="en-GB" sz="2600" b="1" dirty="0">
                <a:solidFill>
                  <a:srgbClr val="FFFF00"/>
                </a:solidFill>
              </a:rPr>
              <a:t>Safeguarding the Owner</a:t>
            </a:r>
            <a:r>
              <a:rPr lang="en-GB" sz="2600" b="1" dirty="0">
                <a:solidFill>
                  <a:schemeClr val="bg1"/>
                </a:solidFill>
              </a:rPr>
              <a:t>:</a:t>
            </a:r>
            <a:r>
              <a:rPr lang="en-GB" sz="2600" dirty="0">
                <a:solidFill>
                  <a:schemeClr val="bg1"/>
                </a:solidFill>
              </a:rPr>
              <a:t> Copyright registration provides copyright owners </a:t>
            </a:r>
            <a:r>
              <a:rPr lang="en-GB" sz="2600" b="1" dirty="0">
                <a:solidFill>
                  <a:schemeClr val="bg1"/>
                </a:solidFill>
              </a:rPr>
              <a:t>exclusive rights over their work, encompassing reproduction, distribution, adaptation, dissemination, and translation</a:t>
            </a:r>
            <a:r>
              <a:rPr lang="en-GB" sz="2600" dirty="0">
                <a:solidFill>
                  <a:schemeClr val="bg1"/>
                </a:solidFill>
              </a:rPr>
              <a:t>.</a:t>
            </a:r>
          </a:p>
          <a:p>
            <a:r>
              <a:rPr lang="en-GB" sz="2600" b="1" dirty="0">
                <a:solidFill>
                  <a:srgbClr val="FFFF00"/>
                </a:solidFill>
              </a:rPr>
              <a:t>Legal Protection</a:t>
            </a:r>
            <a:r>
              <a:rPr lang="en-GB" sz="2600" b="1" dirty="0">
                <a:solidFill>
                  <a:schemeClr val="bg1"/>
                </a:solidFill>
              </a:rPr>
              <a:t>:</a:t>
            </a:r>
            <a:r>
              <a:rPr lang="en-GB" sz="2600" dirty="0">
                <a:solidFill>
                  <a:schemeClr val="bg1"/>
                </a:solidFill>
              </a:rPr>
              <a:t> Creators benefit from legal protection with copyright registration, ensuring their </a:t>
            </a:r>
            <a:r>
              <a:rPr lang="en-GB" sz="2600" b="1" dirty="0">
                <a:solidFill>
                  <a:schemeClr val="bg1"/>
                </a:solidFill>
              </a:rPr>
              <a:t>work cannot be reproduced without proper authorization</a:t>
            </a:r>
            <a:r>
              <a:rPr lang="en-GB" sz="2600" dirty="0">
                <a:solidFill>
                  <a:schemeClr val="bg1"/>
                </a:solidFill>
              </a:rPr>
              <a:t>.</a:t>
            </a:r>
          </a:p>
          <a:p>
            <a:r>
              <a:rPr lang="en-GB" sz="2600" b="1" dirty="0">
                <a:solidFill>
                  <a:srgbClr val="FFFF00"/>
                </a:solidFill>
              </a:rPr>
              <a:t>Enhancing Brand Value</a:t>
            </a:r>
            <a:r>
              <a:rPr lang="en-GB" sz="2600" b="1" dirty="0">
                <a:solidFill>
                  <a:schemeClr val="bg1"/>
                </a:solidFill>
              </a:rPr>
              <a:t>:</a:t>
            </a:r>
            <a:r>
              <a:rPr lang="en-GB" sz="2600" dirty="0">
                <a:solidFill>
                  <a:schemeClr val="bg1"/>
                </a:solidFill>
              </a:rPr>
              <a:t> A registered copyright serves as proof of ownership, </a:t>
            </a:r>
            <a:r>
              <a:rPr lang="en-GB" sz="2600" b="1" dirty="0">
                <a:solidFill>
                  <a:schemeClr val="bg1"/>
                </a:solidFill>
              </a:rPr>
              <a:t>allowing creators to use it for marketing purposes and contributing to goodwill creation</a:t>
            </a:r>
            <a:r>
              <a:rPr lang="en-GB" sz="2600" dirty="0">
                <a:solidFill>
                  <a:schemeClr val="bg1"/>
                </a:solidFill>
              </a:rPr>
              <a:t>.</a:t>
            </a:r>
          </a:p>
          <a:p>
            <a:r>
              <a:rPr lang="en-GB" sz="2600" b="1" dirty="0">
                <a:solidFill>
                  <a:srgbClr val="FFFF00"/>
                </a:solidFill>
              </a:rPr>
              <a:t>Global Reach</a:t>
            </a:r>
            <a:r>
              <a:rPr lang="en-GB" sz="2600" b="1" dirty="0">
                <a:solidFill>
                  <a:schemeClr val="bg1"/>
                </a:solidFill>
              </a:rPr>
              <a:t>:</a:t>
            </a:r>
            <a:r>
              <a:rPr lang="en-GB" sz="2600" dirty="0">
                <a:solidFill>
                  <a:schemeClr val="bg1"/>
                </a:solidFill>
              </a:rPr>
              <a:t> Copyright protection extends internationally. </a:t>
            </a:r>
            <a:r>
              <a:rPr lang="en-GB" sz="2600" b="1" dirty="0">
                <a:solidFill>
                  <a:schemeClr val="bg1"/>
                </a:solidFill>
              </a:rPr>
              <a:t>If a work is copyrighted in one country, it enjoys similar privileges in other countries, including India</a:t>
            </a:r>
            <a:r>
              <a:rPr lang="en-GB" sz="2600" dirty="0" smtClean="0">
                <a:solidFill>
                  <a:schemeClr val="bg1"/>
                </a:solidFill>
              </a:rPr>
              <a:t>.</a:t>
            </a:r>
            <a:endParaRPr lang="en-GB" sz="2600" dirty="0">
              <a:solidFill>
                <a:schemeClr val="bg1"/>
              </a:solidFill>
            </a:endParaRPr>
          </a:p>
        </p:txBody>
      </p:sp>
    </p:spTree>
    <p:extLst>
      <p:ext uri="{BB962C8B-B14F-4D97-AF65-F5344CB8AC3E}">
        <p14:creationId xmlns:p14="http://schemas.microsoft.com/office/powerpoint/2010/main" val="7252526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IN" b="1" dirty="0">
                <a:solidFill>
                  <a:schemeClr val="bg1"/>
                </a:solidFill>
                <a:latin typeface="+mn-lt"/>
              </a:rPr>
              <a:t>Benefits of Copyright </a:t>
            </a:r>
            <a:r>
              <a:rPr lang="en-IN" b="1" dirty="0" smtClean="0">
                <a:solidFill>
                  <a:schemeClr val="bg1"/>
                </a:solidFill>
                <a:latin typeface="+mn-lt"/>
              </a:rPr>
              <a:t>Registration</a:t>
            </a:r>
            <a:endParaRPr lang="en-IN" dirty="0">
              <a:solidFill>
                <a:schemeClr val="bg1"/>
              </a:solidFill>
              <a:latin typeface="+mn-lt"/>
            </a:endParaRPr>
          </a:p>
        </p:txBody>
      </p:sp>
      <p:sp>
        <p:nvSpPr>
          <p:cNvPr id="3" name="Content Placeholder 2"/>
          <p:cNvSpPr>
            <a:spLocks noGrp="1"/>
          </p:cNvSpPr>
          <p:nvPr>
            <p:ph idx="1"/>
          </p:nvPr>
        </p:nvSpPr>
        <p:spPr>
          <a:xfrm>
            <a:off x="827139" y="2239229"/>
            <a:ext cx="10515600" cy="4178596"/>
          </a:xfrm>
        </p:spPr>
        <p:txBody>
          <a:bodyPr>
            <a:noAutofit/>
          </a:bodyPr>
          <a:lstStyle/>
          <a:p>
            <a:r>
              <a:rPr lang="en-GB" sz="2800" b="1" dirty="0">
                <a:solidFill>
                  <a:srgbClr val="FFFF00"/>
                </a:solidFill>
              </a:rPr>
              <a:t>Copyright as an Asset</a:t>
            </a:r>
            <a:r>
              <a:rPr lang="en-GB" sz="2800" b="1" dirty="0">
                <a:solidFill>
                  <a:schemeClr val="bg1"/>
                </a:solidFill>
              </a:rPr>
              <a:t>:</a:t>
            </a:r>
            <a:r>
              <a:rPr lang="en-GB" sz="2800" dirty="0">
                <a:solidFill>
                  <a:schemeClr val="bg1"/>
                </a:solidFill>
              </a:rPr>
              <a:t> Copyright is considered an intellectual property asset, making it </a:t>
            </a:r>
            <a:r>
              <a:rPr lang="en-GB" sz="2800" b="1" dirty="0">
                <a:solidFill>
                  <a:srgbClr val="FFFF00"/>
                </a:solidFill>
              </a:rPr>
              <a:t>an intangible resource that can be sold or licensed, adding economic value</a:t>
            </a:r>
            <a:r>
              <a:rPr lang="en-GB" sz="2800" dirty="0">
                <a:solidFill>
                  <a:schemeClr val="bg1"/>
                </a:solidFill>
              </a:rPr>
              <a:t>.</a:t>
            </a:r>
          </a:p>
          <a:p>
            <a:r>
              <a:rPr lang="en-GB" sz="2800" b="1" dirty="0">
                <a:solidFill>
                  <a:srgbClr val="FFFF00"/>
                </a:solidFill>
              </a:rPr>
              <a:t>Owner Visibility</a:t>
            </a:r>
            <a:r>
              <a:rPr lang="en-GB" sz="2800" b="1" dirty="0">
                <a:solidFill>
                  <a:schemeClr val="bg1"/>
                </a:solidFill>
              </a:rPr>
              <a:t>:</a:t>
            </a:r>
            <a:r>
              <a:rPr lang="en-GB" sz="2800" dirty="0">
                <a:solidFill>
                  <a:schemeClr val="bg1"/>
                </a:solidFill>
              </a:rPr>
              <a:t> Copyright registration raises the </a:t>
            </a:r>
            <a:r>
              <a:rPr lang="en-GB" sz="2800" b="1" dirty="0">
                <a:solidFill>
                  <a:srgbClr val="FFFF00"/>
                </a:solidFill>
              </a:rPr>
              <a:t>work profile, making it accessible worldwide and searchable in copyright registries</a:t>
            </a:r>
            <a:r>
              <a:rPr lang="en-GB" sz="2800" dirty="0">
                <a:solidFill>
                  <a:schemeClr val="bg1"/>
                </a:solidFill>
              </a:rPr>
              <a:t>. It also prevents unauthorized use of the work once registered.</a:t>
            </a:r>
          </a:p>
          <a:p>
            <a:r>
              <a:rPr lang="en-GB" sz="2800" b="1" dirty="0">
                <a:solidFill>
                  <a:srgbClr val="FFFF00"/>
                </a:solidFill>
              </a:rPr>
              <a:t>Economic Stability</a:t>
            </a:r>
            <a:r>
              <a:rPr lang="en-GB" sz="2800" b="1" dirty="0">
                <a:solidFill>
                  <a:schemeClr val="bg1"/>
                </a:solidFill>
              </a:rPr>
              <a:t>:</a:t>
            </a:r>
            <a:r>
              <a:rPr lang="en-GB" sz="2800" dirty="0">
                <a:solidFill>
                  <a:schemeClr val="bg1"/>
                </a:solidFill>
              </a:rPr>
              <a:t> Copyright registration </a:t>
            </a:r>
            <a:r>
              <a:rPr lang="en-GB" sz="2800" b="1" dirty="0">
                <a:solidFill>
                  <a:srgbClr val="FFFF00"/>
                </a:solidFill>
              </a:rPr>
              <a:t>promotes economic stability, enabling creators to reproduce and monetize their art in various forms, contributing to their financial well-being</a:t>
            </a:r>
            <a:r>
              <a:rPr lang="en-GB" sz="2800" dirty="0">
                <a:solidFill>
                  <a:schemeClr val="bg1"/>
                </a:solidFill>
              </a:rPr>
              <a:t>.</a:t>
            </a:r>
            <a:endParaRPr lang="en-IN" sz="2800" dirty="0">
              <a:solidFill>
                <a:schemeClr val="bg1"/>
              </a:solidFill>
            </a:endParaRPr>
          </a:p>
          <a:p>
            <a:endParaRPr lang="en-IN" sz="2800" dirty="0">
              <a:solidFill>
                <a:schemeClr val="bg1"/>
              </a:solidFill>
            </a:endParaRPr>
          </a:p>
        </p:txBody>
      </p:sp>
    </p:spTree>
    <p:extLst>
      <p:ext uri="{BB962C8B-B14F-4D97-AF65-F5344CB8AC3E}">
        <p14:creationId xmlns:p14="http://schemas.microsoft.com/office/powerpoint/2010/main" val="1373464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2206"/>
            <a:ext cx="10515600" cy="506744"/>
          </a:xfrm>
        </p:spPr>
        <p:txBody>
          <a:bodyPr>
            <a:normAutofit fontScale="90000"/>
          </a:bodyPr>
          <a:lstStyle/>
          <a:p>
            <a:r>
              <a:rPr lang="en-GB" b="1" dirty="0">
                <a:solidFill>
                  <a:schemeClr val="bg1"/>
                </a:solidFill>
              </a:rPr>
              <a:t>Legal Rights of a Copyright </a:t>
            </a:r>
            <a:r>
              <a:rPr lang="en-GB" b="1" dirty="0" smtClean="0">
                <a:solidFill>
                  <a:schemeClr val="bg1"/>
                </a:solidFill>
              </a:rPr>
              <a:t>Owner</a:t>
            </a:r>
            <a:endParaRPr lang="en-IN" dirty="0">
              <a:solidFill>
                <a:schemeClr val="bg1"/>
              </a:solidFill>
            </a:endParaRPr>
          </a:p>
        </p:txBody>
      </p:sp>
      <p:sp>
        <p:nvSpPr>
          <p:cNvPr id="3" name="Content Placeholder 2"/>
          <p:cNvSpPr>
            <a:spLocks noGrp="1"/>
          </p:cNvSpPr>
          <p:nvPr>
            <p:ph idx="1"/>
          </p:nvPr>
        </p:nvSpPr>
        <p:spPr>
          <a:xfrm>
            <a:off x="465082" y="1540865"/>
            <a:ext cx="11430000" cy="4986670"/>
          </a:xfrm>
        </p:spPr>
        <p:txBody>
          <a:bodyPr>
            <a:noAutofit/>
          </a:bodyPr>
          <a:lstStyle/>
          <a:p>
            <a:r>
              <a:rPr lang="en-GB" sz="2800" b="1" dirty="0">
                <a:solidFill>
                  <a:srgbClr val="FFFF00"/>
                </a:solidFill>
              </a:rPr>
              <a:t>Claiming Authorship</a:t>
            </a:r>
            <a:r>
              <a:rPr lang="en-GB" sz="2800" dirty="0">
                <a:solidFill>
                  <a:schemeClr val="bg1"/>
                </a:solidFill>
              </a:rPr>
              <a:t>: You can </a:t>
            </a:r>
            <a:r>
              <a:rPr lang="en-GB" sz="2800" b="1" dirty="0">
                <a:solidFill>
                  <a:schemeClr val="bg1"/>
                </a:solidFill>
              </a:rPr>
              <a:t>claim authorship of your published work, asserting your paternity over the creation</a:t>
            </a:r>
            <a:r>
              <a:rPr lang="en-GB" sz="2800" dirty="0">
                <a:solidFill>
                  <a:schemeClr val="bg1"/>
                </a:solidFill>
              </a:rPr>
              <a:t>.</a:t>
            </a:r>
          </a:p>
          <a:p>
            <a:r>
              <a:rPr lang="en-GB" sz="2800" b="1" dirty="0">
                <a:solidFill>
                  <a:srgbClr val="FFFF00"/>
                </a:solidFill>
              </a:rPr>
              <a:t>Reproduction and Storage</a:t>
            </a:r>
            <a:r>
              <a:rPr lang="en-GB" sz="2800" b="1" dirty="0">
                <a:solidFill>
                  <a:schemeClr val="bg1"/>
                </a:solidFill>
              </a:rPr>
              <a:t>:</a:t>
            </a:r>
            <a:r>
              <a:rPr lang="en-GB" sz="2800" dirty="0">
                <a:solidFill>
                  <a:schemeClr val="bg1"/>
                </a:solidFill>
              </a:rPr>
              <a:t> Copyright registration gives exclusive privilege to the owner </a:t>
            </a:r>
            <a:r>
              <a:rPr lang="en-GB" sz="2800" b="1" dirty="0">
                <a:solidFill>
                  <a:schemeClr val="bg1"/>
                </a:solidFill>
              </a:rPr>
              <a:t>to reproduce the work in any tangible form and store it in any medium through electronic means</a:t>
            </a:r>
            <a:r>
              <a:rPr lang="en-GB" sz="2800" dirty="0">
                <a:solidFill>
                  <a:schemeClr val="bg1"/>
                </a:solidFill>
              </a:rPr>
              <a:t>.</a:t>
            </a:r>
          </a:p>
          <a:p>
            <a:r>
              <a:rPr lang="en-GB" sz="2800" b="1" dirty="0">
                <a:solidFill>
                  <a:srgbClr val="FFFF00"/>
                </a:solidFill>
              </a:rPr>
              <a:t>Control Over Publication</a:t>
            </a:r>
            <a:r>
              <a:rPr lang="en-GB" sz="2800" b="1" dirty="0">
                <a:solidFill>
                  <a:schemeClr val="bg1"/>
                </a:solidFill>
              </a:rPr>
              <a:t>:</a:t>
            </a:r>
            <a:r>
              <a:rPr lang="en-GB" sz="2800" dirty="0">
                <a:solidFill>
                  <a:schemeClr val="bg1"/>
                </a:solidFill>
              </a:rPr>
              <a:t> You can decide </a:t>
            </a:r>
            <a:r>
              <a:rPr lang="en-GB" sz="2800" b="1" dirty="0">
                <a:solidFill>
                  <a:schemeClr val="bg1"/>
                </a:solidFill>
              </a:rPr>
              <a:t>where and where not to publish your work, exercising the publication right</a:t>
            </a:r>
            <a:r>
              <a:rPr lang="en-GB" sz="2800" dirty="0">
                <a:solidFill>
                  <a:schemeClr val="bg1"/>
                </a:solidFill>
              </a:rPr>
              <a:t>.</a:t>
            </a:r>
          </a:p>
          <a:p>
            <a:r>
              <a:rPr lang="en-GB" sz="2800" b="1" dirty="0">
                <a:solidFill>
                  <a:srgbClr val="FFFF00"/>
                </a:solidFill>
              </a:rPr>
              <a:t>Public Performance and Communication</a:t>
            </a:r>
            <a:r>
              <a:rPr lang="en-GB" sz="2800" b="1" dirty="0">
                <a:solidFill>
                  <a:schemeClr val="bg1"/>
                </a:solidFill>
              </a:rPr>
              <a:t>:</a:t>
            </a:r>
            <a:r>
              <a:rPr lang="en-GB" sz="2800" dirty="0">
                <a:solidFill>
                  <a:schemeClr val="bg1"/>
                </a:solidFill>
              </a:rPr>
              <a:t> The owner may </a:t>
            </a:r>
            <a:r>
              <a:rPr lang="en-GB" sz="2800" b="1" dirty="0">
                <a:solidFill>
                  <a:schemeClr val="bg1"/>
                </a:solidFill>
              </a:rPr>
              <a:t>publicly perform or communicate the work to the public through copyright registration</a:t>
            </a:r>
            <a:r>
              <a:rPr lang="en-GB" sz="2800" dirty="0">
                <a:solidFill>
                  <a:schemeClr val="bg1"/>
                </a:solidFill>
              </a:rPr>
              <a:t>. You also have </a:t>
            </a:r>
            <a:r>
              <a:rPr lang="en-GB" sz="2800" b="1" dirty="0">
                <a:solidFill>
                  <a:schemeClr val="bg1"/>
                </a:solidFill>
              </a:rPr>
              <a:t>the authority to create translations or adaptations of the original work</a:t>
            </a:r>
            <a:r>
              <a:rPr lang="en-GB" sz="2800" dirty="0">
                <a:solidFill>
                  <a:schemeClr val="bg1"/>
                </a:solidFill>
              </a:rPr>
              <a:t>.</a:t>
            </a:r>
          </a:p>
          <a:p>
            <a:endParaRPr lang="en-IN" sz="2800" dirty="0">
              <a:solidFill>
                <a:schemeClr val="bg1"/>
              </a:solidFill>
            </a:endParaRPr>
          </a:p>
        </p:txBody>
      </p:sp>
    </p:spTree>
    <p:extLst>
      <p:ext uri="{BB962C8B-B14F-4D97-AF65-F5344CB8AC3E}">
        <p14:creationId xmlns:p14="http://schemas.microsoft.com/office/powerpoint/2010/main" val="2509147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sz="2800" b="1" dirty="0">
                <a:solidFill>
                  <a:srgbClr val="FFFF00"/>
                </a:solidFill>
              </a:rPr>
              <a:t>Protecting Reputation</a:t>
            </a:r>
            <a:r>
              <a:rPr lang="en-GB" sz="2800" b="1" dirty="0">
                <a:solidFill>
                  <a:schemeClr val="bg1"/>
                </a:solidFill>
              </a:rPr>
              <a:t>:</a:t>
            </a:r>
            <a:r>
              <a:rPr lang="en-GB" sz="2800" dirty="0">
                <a:solidFill>
                  <a:schemeClr val="bg1"/>
                </a:solidFill>
              </a:rPr>
              <a:t> In case of any potential harm to your image or reputation, you have </a:t>
            </a:r>
            <a:r>
              <a:rPr lang="en-GB" sz="2800" b="1" dirty="0">
                <a:solidFill>
                  <a:srgbClr val="FFFF00"/>
                </a:solidFill>
              </a:rPr>
              <a:t>the right to take necessary preventive actions</a:t>
            </a:r>
            <a:r>
              <a:rPr lang="en-GB" sz="2800" dirty="0">
                <a:solidFill>
                  <a:srgbClr val="FFFF00"/>
                </a:solidFill>
              </a:rPr>
              <a:t>.</a:t>
            </a:r>
          </a:p>
          <a:p>
            <a:r>
              <a:rPr lang="en-GB" sz="2800" b="1" dirty="0">
                <a:solidFill>
                  <a:srgbClr val="FFFF00"/>
                </a:solidFill>
              </a:rPr>
              <a:t>Selling or Transferring</a:t>
            </a:r>
            <a:r>
              <a:rPr lang="en-GB" sz="2800" b="1" dirty="0">
                <a:solidFill>
                  <a:schemeClr val="bg1"/>
                </a:solidFill>
              </a:rPr>
              <a:t>:</a:t>
            </a:r>
            <a:r>
              <a:rPr lang="en-GB" sz="2800" dirty="0">
                <a:solidFill>
                  <a:schemeClr val="bg1"/>
                </a:solidFill>
              </a:rPr>
              <a:t> The owner can </a:t>
            </a:r>
            <a:r>
              <a:rPr lang="en-GB" sz="2800" b="1" dirty="0">
                <a:solidFill>
                  <a:srgbClr val="FFFF00"/>
                </a:solidFill>
              </a:rPr>
              <a:t>sell or transfer the copyright, granting others the rights to use, reproduce, or adapt the work as specified in the transfer agreement</a:t>
            </a:r>
            <a:r>
              <a:rPr lang="en-GB" sz="2800" dirty="0">
                <a:solidFill>
                  <a:srgbClr val="FFFF00"/>
                </a:solidFill>
              </a:rPr>
              <a:t>.</a:t>
            </a:r>
          </a:p>
          <a:p>
            <a:endParaRPr lang="en-IN" sz="2800" dirty="0">
              <a:solidFill>
                <a:schemeClr val="bg1"/>
              </a:solidFill>
            </a:endParaRPr>
          </a:p>
        </p:txBody>
      </p:sp>
      <p:sp>
        <p:nvSpPr>
          <p:cNvPr id="4" name="Title 1"/>
          <p:cNvSpPr>
            <a:spLocks noGrp="1"/>
          </p:cNvSpPr>
          <p:nvPr>
            <p:ph type="title"/>
          </p:nvPr>
        </p:nvSpPr>
        <p:spPr/>
        <p:txBody>
          <a:bodyPr>
            <a:normAutofit/>
          </a:bodyPr>
          <a:lstStyle/>
          <a:p>
            <a:r>
              <a:rPr lang="en-GB" b="1" dirty="0">
                <a:solidFill>
                  <a:schemeClr val="bg1"/>
                </a:solidFill>
              </a:rPr>
              <a:t>Legal Rights of a Copyright </a:t>
            </a:r>
            <a:r>
              <a:rPr lang="en-GB" b="1" dirty="0" smtClean="0">
                <a:solidFill>
                  <a:schemeClr val="bg1"/>
                </a:solidFill>
              </a:rPr>
              <a:t>Owner</a:t>
            </a:r>
            <a:endParaRPr lang="en-IN" dirty="0">
              <a:solidFill>
                <a:schemeClr val="bg1"/>
              </a:solidFill>
            </a:endParaRPr>
          </a:p>
        </p:txBody>
      </p:sp>
    </p:spTree>
    <p:extLst>
      <p:ext uri="{BB962C8B-B14F-4D97-AF65-F5344CB8AC3E}">
        <p14:creationId xmlns:p14="http://schemas.microsoft.com/office/powerpoint/2010/main" val="12976254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90624"/>
            <a:ext cx="10353761" cy="942753"/>
          </a:xfrm>
        </p:spPr>
        <p:txBody>
          <a:bodyPr/>
          <a:lstStyle/>
          <a:p>
            <a:r>
              <a:rPr lang="en-IN" i="0" dirty="0" smtClean="0">
                <a:solidFill>
                  <a:schemeClr val="bg1"/>
                </a:solidFill>
                <a:effectLst/>
                <a:latin typeface="LiberationSerif-BoldItalic_q_1"/>
              </a:rPr>
              <a:t>New developments in IPR </a:t>
            </a:r>
            <a:endParaRPr lang="en-IN" dirty="0">
              <a:solidFill>
                <a:schemeClr val="bg1"/>
              </a:solidFill>
            </a:endParaRPr>
          </a:p>
        </p:txBody>
      </p:sp>
      <p:sp>
        <p:nvSpPr>
          <p:cNvPr id="3" name="Content Placeholder 2"/>
          <p:cNvSpPr>
            <a:spLocks noGrp="1"/>
          </p:cNvSpPr>
          <p:nvPr>
            <p:ph idx="1"/>
          </p:nvPr>
        </p:nvSpPr>
        <p:spPr>
          <a:xfrm>
            <a:off x="552288" y="1692026"/>
            <a:ext cx="10715268" cy="4708773"/>
          </a:xfrm>
        </p:spPr>
        <p:txBody>
          <a:bodyPr>
            <a:noAutofit/>
          </a:bodyPr>
          <a:lstStyle/>
          <a:p>
            <a:r>
              <a:rPr lang="en-GB" sz="2400" b="1" dirty="0" smtClean="0">
                <a:solidFill>
                  <a:srgbClr val="FFC000"/>
                </a:solidFill>
              </a:rPr>
              <a:t>AI </a:t>
            </a:r>
            <a:r>
              <a:rPr lang="en-GB" sz="2400" b="1" dirty="0">
                <a:solidFill>
                  <a:srgbClr val="FFC000"/>
                </a:solidFill>
              </a:rPr>
              <a:t>and Machine Learning in IPR</a:t>
            </a:r>
            <a:r>
              <a:rPr lang="en-GB" sz="2400" dirty="0"/>
              <a:t>: </a:t>
            </a:r>
            <a:r>
              <a:rPr lang="en-GB" sz="2400" dirty="0">
                <a:solidFill>
                  <a:schemeClr val="bg1"/>
                </a:solidFill>
              </a:rPr>
              <a:t>With the rise of AI and machine learning technologies, there have been discussions and developments around how to handle intellectual property rights concerning AI-generated content, inventions, and algorithms. This includes issues related to patentability, ownership, and infringement</a:t>
            </a:r>
            <a:r>
              <a:rPr lang="en-GB" sz="2400" dirty="0" smtClean="0">
                <a:solidFill>
                  <a:schemeClr val="bg1"/>
                </a:solidFill>
              </a:rPr>
              <a:t>.</a:t>
            </a:r>
          </a:p>
          <a:p>
            <a:r>
              <a:rPr lang="en-GB" sz="2400" b="1" dirty="0" err="1">
                <a:solidFill>
                  <a:srgbClr val="FFC000"/>
                </a:solidFill>
              </a:rPr>
              <a:t>Blockchain</a:t>
            </a:r>
            <a:r>
              <a:rPr lang="en-GB" sz="2400" b="1" dirty="0">
                <a:solidFill>
                  <a:srgbClr val="FFC000"/>
                </a:solidFill>
              </a:rPr>
              <a:t> and IPR Management</a:t>
            </a:r>
            <a:r>
              <a:rPr lang="en-GB" sz="2400" dirty="0"/>
              <a:t>: </a:t>
            </a:r>
            <a:r>
              <a:rPr lang="en-GB" sz="2400" dirty="0" err="1">
                <a:solidFill>
                  <a:schemeClr val="bg1"/>
                </a:solidFill>
              </a:rPr>
              <a:t>Blockchain</a:t>
            </a:r>
            <a:r>
              <a:rPr lang="en-GB" sz="2400" dirty="0">
                <a:solidFill>
                  <a:schemeClr val="bg1"/>
                </a:solidFill>
              </a:rPr>
              <a:t> technology has the potential to revolutionize how intellectual property rights are managed, particularly in terms of copyright and digital rights management. </a:t>
            </a:r>
            <a:r>
              <a:rPr lang="en-GB" sz="2400" dirty="0" err="1">
                <a:solidFill>
                  <a:schemeClr val="bg1"/>
                </a:solidFill>
              </a:rPr>
              <a:t>Startups</a:t>
            </a:r>
            <a:r>
              <a:rPr lang="en-GB" sz="2400" dirty="0">
                <a:solidFill>
                  <a:schemeClr val="bg1"/>
                </a:solidFill>
              </a:rPr>
              <a:t> and companies are exploring </a:t>
            </a:r>
            <a:r>
              <a:rPr lang="en-GB" sz="2400" dirty="0" err="1">
                <a:solidFill>
                  <a:schemeClr val="bg1"/>
                </a:solidFill>
              </a:rPr>
              <a:t>blockchain</a:t>
            </a:r>
            <a:r>
              <a:rPr lang="en-GB" sz="2400" dirty="0">
                <a:solidFill>
                  <a:schemeClr val="bg1"/>
                </a:solidFill>
              </a:rPr>
              <a:t>-based solutions for copyright registration, licensing, and royalty distribution.</a:t>
            </a:r>
            <a:endParaRPr lang="en-IN" sz="2400" dirty="0">
              <a:solidFill>
                <a:schemeClr val="bg1"/>
              </a:solidFill>
            </a:endParaRPr>
          </a:p>
        </p:txBody>
      </p:sp>
    </p:spTree>
    <p:extLst>
      <p:ext uri="{BB962C8B-B14F-4D97-AF65-F5344CB8AC3E}">
        <p14:creationId xmlns:p14="http://schemas.microsoft.com/office/powerpoint/2010/main" val="831999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60633" y="269358"/>
            <a:ext cx="10353761" cy="698205"/>
          </a:xfrm>
        </p:spPr>
        <p:txBody>
          <a:bodyPr>
            <a:normAutofit fontScale="90000"/>
          </a:bodyPr>
          <a:lstStyle/>
          <a:p>
            <a:r>
              <a:rPr lang="en-IN" i="0" dirty="0" smtClean="0">
                <a:solidFill>
                  <a:schemeClr val="bg1"/>
                </a:solidFill>
                <a:effectLst/>
                <a:latin typeface="LiberationSerif-BoldItalic_q_1"/>
              </a:rPr>
              <a:t>New developments in IPR </a:t>
            </a:r>
            <a:endParaRPr lang="en-IN" dirty="0">
              <a:solidFill>
                <a:schemeClr val="bg1"/>
              </a:solidFill>
            </a:endParaRPr>
          </a:p>
        </p:txBody>
      </p:sp>
      <p:sp>
        <p:nvSpPr>
          <p:cNvPr id="3" name="Content Placeholder 2"/>
          <p:cNvSpPr>
            <a:spLocks noGrp="1"/>
          </p:cNvSpPr>
          <p:nvPr>
            <p:ph idx="1"/>
          </p:nvPr>
        </p:nvSpPr>
        <p:spPr>
          <a:xfrm>
            <a:off x="650644" y="1123875"/>
            <a:ext cx="10773737" cy="5138701"/>
          </a:xfrm>
        </p:spPr>
        <p:txBody>
          <a:bodyPr>
            <a:noAutofit/>
          </a:bodyPr>
          <a:lstStyle/>
          <a:p>
            <a:r>
              <a:rPr lang="en-GB" sz="2400" b="1" dirty="0">
                <a:solidFill>
                  <a:srgbClr val="FFC000"/>
                </a:solidFill>
              </a:rPr>
              <a:t>Global Harmonization Efforts</a:t>
            </a:r>
            <a:r>
              <a:rPr lang="en-GB" sz="2400" dirty="0">
                <a:solidFill>
                  <a:schemeClr val="bg1"/>
                </a:solidFill>
              </a:rPr>
              <a:t>: Efforts to harmonize intellectual property laws and standards across different jurisdictions continue, driven by international agreements and treaties such as the World Intellectual Property Organization (WIPO) treaties. This includes discussions on patent harmonization, trademark recognition, and copyright </a:t>
            </a:r>
            <a:r>
              <a:rPr lang="en-GB" sz="2400" dirty="0" smtClean="0">
                <a:solidFill>
                  <a:schemeClr val="bg1"/>
                </a:solidFill>
              </a:rPr>
              <a:t>enforcement.</a:t>
            </a:r>
          </a:p>
          <a:p>
            <a:r>
              <a:rPr lang="en-GB" sz="2400" b="1" dirty="0">
                <a:solidFill>
                  <a:srgbClr val="FFC000"/>
                </a:solidFill>
              </a:rPr>
              <a:t>Biotechnology and Genetics</a:t>
            </a:r>
            <a:r>
              <a:rPr lang="en-GB" sz="2400" dirty="0"/>
              <a:t>: </a:t>
            </a:r>
            <a:r>
              <a:rPr lang="en-GB" sz="2400" dirty="0">
                <a:solidFill>
                  <a:schemeClr val="bg1"/>
                </a:solidFill>
              </a:rPr>
              <a:t>Developments in biotechnology and genetics raise new questions and challenges regarding the patentability and ownership of genetic materials, gene editing techniques like </a:t>
            </a:r>
            <a:r>
              <a:rPr lang="en-GB" sz="2400" dirty="0" smtClean="0">
                <a:solidFill>
                  <a:schemeClr val="bg1"/>
                </a:solidFill>
              </a:rPr>
              <a:t>CRISPR </a:t>
            </a:r>
            <a:r>
              <a:rPr lang="en-GB" dirty="0">
                <a:solidFill>
                  <a:schemeClr val="bg1"/>
                </a:solidFill>
                <a:effectLst/>
              </a:rPr>
              <a:t>(clustered regularly interspaced short palindromic </a:t>
            </a:r>
            <a:r>
              <a:rPr lang="en-GB" dirty="0" smtClean="0">
                <a:solidFill>
                  <a:schemeClr val="bg1"/>
                </a:solidFill>
                <a:effectLst/>
              </a:rPr>
              <a:t>repeats- </a:t>
            </a:r>
            <a:r>
              <a:rPr lang="en-GB" dirty="0">
                <a:solidFill>
                  <a:schemeClr val="bg1"/>
                </a:solidFill>
                <a:effectLst/>
              </a:rPr>
              <a:t>is </a:t>
            </a:r>
            <a:r>
              <a:rPr lang="en-GB" sz="2400" dirty="0">
                <a:solidFill>
                  <a:schemeClr val="bg1"/>
                </a:solidFill>
              </a:rPr>
              <a:t>a genome-editing tool that allows scientists to modify </a:t>
            </a:r>
            <a:r>
              <a:rPr lang="en-GB" sz="2400" dirty="0" smtClean="0">
                <a:solidFill>
                  <a:schemeClr val="bg1"/>
                </a:solidFill>
              </a:rPr>
              <a:t>DNA), </a:t>
            </a:r>
            <a:r>
              <a:rPr lang="en-GB" sz="2400" dirty="0">
                <a:solidFill>
                  <a:schemeClr val="bg1"/>
                </a:solidFill>
              </a:rPr>
              <a:t>and biopharmaceutical innovations. Legal frameworks are evolving to address these issues.</a:t>
            </a:r>
            <a:endParaRPr lang="en-IN" sz="2400" dirty="0">
              <a:solidFill>
                <a:schemeClr val="bg1"/>
              </a:solidFill>
            </a:endParaRPr>
          </a:p>
        </p:txBody>
      </p:sp>
    </p:spTree>
    <p:extLst>
      <p:ext uri="{BB962C8B-B14F-4D97-AF65-F5344CB8AC3E}">
        <p14:creationId xmlns:p14="http://schemas.microsoft.com/office/powerpoint/2010/main" val="13758036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3795" y="609601"/>
            <a:ext cx="10353761" cy="847060"/>
          </a:xfrm>
        </p:spPr>
        <p:txBody>
          <a:bodyPr/>
          <a:lstStyle/>
          <a:p>
            <a:r>
              <a:rPr lang="en-IN" i="0" dirty="0" smtClean="0">
                <a:solidFill>
                  <a:schemeClr val="bg1"/>
                </a:solidFill>
                <a:effectLst/>
                <a:latin typeface="LiberationSerif-BoldItalic_q_1"/>
              </a:rPr>
              <a:t>New developments in IPR </a:t>
            </a:r>
            <a:endParaRPr lang="en-IN" dirty="0">
              <a:solidFill>
                <a:schemeClr val="bg1"/>
              </a:solidFill>
            </a:endParaRPr>
          </a:p>
        </p:txBody>
      </p:sp>
      <p:sp>
        <p:nvSpPr>
          <p:cNvPr id="3" name="Content Placeholder 2"/>
          <p:cNvSpPr>
            <a:spLocks noGrp="1"/>
          </p:cNvSpPr>
          <p:nvPr>
            <p:ph idx="1"/>
          </p:nvPr>
        </p:nvSpPr>
        <p:spPr>
          <a:xfrm>
            <a:off x="838199" y="1825624"/>
            <a:ext cx="10846981" cy="4809091"/>
          </a:xfrm>
        </p:spPr>
        <p:txBody>
          <a:bodyPr>
            <a:normAutofit/>
          </a:bodyPr>
          <a:lstStyle/>
          <a:p>
            <a:r>
              <a:rPr lang="en-GB" sz="2400" b="1" dirty="0">
                <a:solidFill>
                  <a:srgbClr val="FFC000"/>
                </a:solidFill>
              </a:rPr>
              <a:t>Green Technology and IPR</a:t>
            </a:r>
            <a:r>
              <a:rPr lang="en-GB" sz="2400" dirty="0">
                <a:solidFill>
                  <a:schemeClr val="bg1"/>
                </a:solidFill>
              </a:rPr>
              <a:t>: The push towards sustainable development and green technology has led to discussions about intellectual property rights in areas such as renewable energy, clean technology, and environmental innovation. Balancing IPR protection with the need for technology dissemination and access is a key consideration</a:t>
            </a:r>
            <a:r>
              <a:rPr lang="en-GB" sz="2400" dirty="0"/>
              <a:t>. </a:t>
            </a:r>
            <a:endParaRPr lang="en-GB" sz="2400" dirty="0" smtClean="0"/>
          </a:p>
          <a:p>
            <a:r>
              <a:rPr lang="en-GB" sz="2400" b="1" dirty="0" smtClean="0">
                <a:solidFill>
                  <a:srgbClr val="FFC000"/>
                </a:solidFill>
              </a:rPr>
              <a:t>Digital </a:t>
            </a:r>
            <a:r>
              <a:rPr lang="en-GB" sz="2400" b="1" dirty="0">
                <a:solidFill>
                  <a:srgbClr val="FFC000"/>
                </a:solidFill>
              </a:rPr>
              <a:t>Transformation and Copyright</a:t>
            </a:r>
            <a:r>
              <a:rPr lang="en-GB" sz="2400" dirty="0"/>
              <a:t>: </a:t>
            </a:r>
            <a:r>
              <a:rPr lang="en-GB" sz="2400" dirty="0">
                <a:solidFill>
                  <a:schemeClr val="bg1"/>
                </a:solidFill>
              </a:rPr>
              <a:t>The digital transformation of industries such as publishing, music, film, and software continues to shape copyright law and enforcement mechanisms. Issues like online piracy, fair use/fair dealing, and the liability of internet intermediaries are constantly evolving.</a:t>
            </a:r>
            <a:endParaRPr lang="en-IN" sz="2400" dirty="0">
              <a:solidFill>
                <a:schemeClr val="bg1"/>
              </a:solidFill>
            </a:endParaRPr>
          </a:p>
        </p:txBody>
      </p:sp>
    </p:spTree>
    <p:extLst>
      <p:ext uri="{BB962C8B-B14F-4D97-AF65-F5344CB8AC3E}">
        <p14:creationId xmlns:p14="http://schemas.microsoft.com/office/powerpoint/2010/main" val="42774454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184372"/>
            <a:ext cx="10515600" cy="581173"/>
          </a:xfrm>
        </p:spPr>
        <p:txBody>
          <a:bodyPr>
            <a:normAutofit fontScale="90000"/>
          </a:bodyPr>
          <a:lstStyle/>
          <a:p>
            <a:r>
              <a:rPr lang="en-IN" i="0" dirty="0" smtClean="0">
                <a:solidFill>
                  <a:schemeClr val="bg1"/>
                </a:solidFill>
                <a:effectLst/>
                <a:latin typeface="LiberationSerif-BoldItalic_q_1"/>
              </a:rPr>
              <a:t>New developments in IPR </a:t>
            </a:r>
            <a:endParaRPr lang="en-IN" dirty="0">
              <a:solidFill>
                <a:schemeClr val="bg1"/>
              </a:solidFill>
            </a:endParaRPr>
          </a:p>
        </p:txBody>
      </p:sp>
      <p:sp>
        <p:nvSpPr>
          <p:cNvPr id="3" name="Content Placeholder 2"/>
          <p:cNvSpPr>
            <a:spLocks noGrp="1"/>
          </p:cNvSpPr>
          <p:nvPr>
            <p:ph idx="1"/>
          </p:nvPr>
        </p:nvSpPr>
        <p:spPr>
          <a:xfrm>
            <a:off x="274673" y="1198304"/>
            <a:ext cx="11442405" cy="5532105"/>
          </a:xfrm>
        </p:spPr>
        <p:txBody>
          <a:bodyPr>
            <a:noAutofit/>
          </a:bodyPr>
          <a:lstStyle/>
          <a:p>
            <a:r>
              <a:rPr lang="en-GB" sz="2400" b="1" dirty="0">
                <a:solidFill>
                  <a:srgbClr val="FFC000"/>
                </a:solidFill>
              </a:rPr>
              <a:t>Data Protection and Privacy</a:t>
            </a:r>
            <a:r>
              <a:rPr lang="en-GB" sz="2400" dirty="0"/>
              <a:t>: </a:t>
            </a:r>
            <a:r>
              <a:rPr lang="en-GB" sz="2400" dirty="0">
                <a:solidFill>
                  <a:schemeClr val="bg1"/>
                </a:solidFill>
              </a:rPr>
              <a:t>The increasing importance of data protection and privacy laws, such as the GDPR in Europe, has implications for intellectual property rights, especially in relation to data ownership, data licensing, and data-driven innovations</a:t>
            </a:r>
            <a:r>
              <a:rPr lang="en-GB" sz="2400" dirty="0"/>
              <a:t>. </a:t>
            </a:r>
            <a:endParaRPr lang="en-GB" sz="2400" dirty="0" smtClean="0"/>
          </a:p>
          <a:p>
            <a:r>
              <a:rPr lang="en-GB" sz="2400" b="1" dirty="0" smtClean="0">
                <a:solidFill>
                  <a:srgbClr val="FFC000"/>
                </a:solidFill>
              </a:rPr>
              <a:t>Open </a:t>
            </a:r>
            <a:r>
              <a:rPr lang="en-GB" sz="2400" b="1" dirty="0">
                <a:solidFill>
                  <a:srgbClr val="FFC000"/>
                </a:solidFill>
              </a:rPr>
              <a:t>Access and Open Innovation</a:t>
            </a:r>
            <a:r>
              <a:rPr lang="en-GB" sz="2400" dirty="0"/>
              <a:t>: </a:t>
            </a:r>
            <a:r>
              <a:rPr lang="en-GB" sz="2400" dirty="0">
                <a:solidFill>
                  <a:schemeClr val="bg1"/>
                </a:solidFill>
              </a:rPr>
              <a:t>Movements towards open access publishing, open- source software, and open innovation models challenge traditional approaches to intellectual property rights. These developments raise questions about the balance between openness and proprietary rights in knowledge creation and dissemination. These are just a few potential areas where developments in intellectual property rights may be occurring. It's essential to stay updated with legal and technological trends in your specific industry or area of interest to understand the latest developments in IPR.</a:t>
            </a:r>
            <a:endParaRPr lang="en-IN" sz="2400" dirty="0">
              <a:solidFill>
                <a:schemeClr val="bg1"/>
              </a:solidFill>
            </a:endParaRPr>
          </a:p>
        </p:txBody>
      </p:sp>
    </p:spTree>
    <p:extLst>
      <p:ext uri="{BB962C8B-B14F-4D97-AF65-F5344CB8AC3E}">
        <p14:creationId xmlns:p14="http://schemas.microsoft.com/office/powerpoint/2010/main" val="39570145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E736489A-00C3-4E0A-AAA8-D4D3127BA5B3}"/>
    </a:ext>
  </a:extLst>
</a:theme>
</file>

<file path=docProps/app.xml><?xml version="1.0" encoding="utf-8"?>
<Properties xmlns="http://schemas.openxmlformats.org/officeDocument/2006/extended-properties" xmlns:vt="http://schemas.openxmlformats.org/officeDocument/2006/docPropsVTypes">
  <Template>Integral</Template>
  <TotalTime>1388</TotalTime>
  <Words>6446</Words>
  <Application>Microsoft Office PowerPoint</Application>
  <PresentationFormat>Widescreen</PresentationFormat>
  <Paragraphs>494</Paragraphs>
  <Slides>100</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100</vt:i4>
      </vt:variant>
    </vt:vector>
  </HeadingPairs>
  <TitlesOfParts>
    <vt:vector size="118" baseType="lpstr">
      <vt:lpstr>__Roboto_16ff48</vt:lpstr>
      <vt:lpstr>Arial</vt:lpstr>
      <vt:lpstr>Arial Black</vt:lpstr>
      <vt:lpstr>Arial MT</vt:lpstr>
      <vt:lpstr>Calibri</vt:lpstr>
      <vt:lpstr>Carlito</vt:lpstr>
      <vt:lpstr>Google Sans</vt:lpstr>
      <vt:lpstr>LiberationSerif-BoldItalic_q_1</vt:lpstr>
      <vt:lpstr>Montserrat</vt:lpstr>
      <vt:lpstr>Open Sans</vt:lpstr>
      <vt:lpstr>Symbol</vt:lpstr>
      <vt:lpstr>Times New Roman</vt:lpstr>
      <vt:lpstr>Trebuchet MS</vt:lpstr>
      <vt:lpstr>Tw Cen MT</vt:lpstr>
      <vt:lpstr>Tw Cen MT Condensed</vt:lpstr>
      <vt:lpstr>Wingdings</vt:lpstr>
      <vt:lpstr>Wingdings 3</vt:lpstr>
      <vt:lpstr>Integral</vt:lpstr>
      <vt:lpstr>Intellectual Property Right</vt:lpstr>
      <vt:lpstr>Introduction</vt:lpstr>
      <vt:lpstr>Nature of Intellectual Property</vt:lpstr>
      <vt:lpstr>PowerPoint Presentation</vt:lpstr>
      <vt:lpstr>Types of IPR</vt:lpstr>
      <vt:lpstr>INTELLECTUAL PROPERTY RIGHTS (IPRs): Purpose </vt:lpstr>
      <vt:lpstr>EVOLUTION OF IP ACTS AND TREATIES</vt:lpstr>
      <vt:lpstr>EVOLUTION OF IP ACTS AND TREATIES</vt:lpstr>
      <vt:lpstr>EVOLUTION OF IP ACTS AND TREATIES</vt:lpstr>
      <vt:lpstr>EVOLUTION OF IP ACTS AND TREATIES</vt:lpstr>
      <vt:lpstr>EVOLUTION OF IP ACTS AND TREATIES</vt:lpstr>
      <vt:lpstr>EVOLUTION OF IP ACTS AND TREATIES</vt:lpstr>
      <vt:lpstr>EVOLUTION OF IP ACTS AND TREATIES</vt:lpstr>
      <vt:lpstr>EVOLUTION OF IP ACTS AND TREATIES</vt:lpstr>
      <vt:lpstr>EVOLUTION OF IP ACTS AND TREATIES</vt:lpstr>
      <vt:lpstr>AGENCIES RESPONSIBLE FOR IPR REGISTRATIONS: National IPR Agencies</vt:lpstr>
      <vt:lpstr>AGENCIES RESPONSIBLE FOR IPR REGISTRATIONS: National IPR Agencies</vt:lpstr>
      <vt:lpstr>AGENCIES RESPONSIBLE FOR IPR REGISTRATIONS: National IPR Agencies</vt:lpstr>
      <vt:lpstr>Intellectual Property Appellate Board (IPAB) </vt:lpstr>
      <vt:lpstr>AGENCIES RESPONSIBLE FOR IPR REGISTRATIONS: International IPR Agencies </vt:lpstr>
      <vt:lpstr>AGENCIES RESPONSIBLE FOR IPR REGISTRATIONS: International IPR Agencies </vt:lpstr>
      <vt:lpstr>VALIDITY OF IPR</vt:lpstr>
      <vt:lpstr>RELATION BETWEEN IPRs: Example</vt:lpstr>
      <vt:lpstr>PowerPoint Presentation</vt:lpstr>
      <vt:lpstr>PATENTS</vt:lpstr>
      <vt:lpstr>PATENT ACT &amp; RULES </vt:lpstr>
      <vt:lpstr>PATENT ACT &amp; RULES</vt:lpstr>
      <vt:lpstr>Patent Filing in India</vt:lpstr>
      <vt:lpstr>PATENT FILING</vt:lpstr>
      <vt:lpstr>Physical Documents for applying at Indian Patent Office </vt:lpstr>
      <vt:lpstr>Physical Documents for applying at Indian Patent Office </vt:lpstr>
      <vt:lpstr>Documents required for E-filing</vt:lpstr>
      <vt:lpstr>INTERNATIONAL PATENT FILING</vt:lpstr>
      <vt:lpstr>Prescribed documents required at the time of filing Foreign Filing License</vt:lpstr>
      <vt:lpstr>Prescribed documents required at the time of filing Foreign Filing License</vt:lpstr>
      <vt:lpstr>Process of Patent Registration in India</vt:lpstr>
      <vt:lpstr>PowerPoint Presentation</vt:lpstr>
      <vt:lpstr>PowerPoint Presentation</vt:lpstr>
      <vt:lpstr>PowerPoint Presentation</vt:lpstr>
      <vt:lpstr>PowerPoint Presentation</vt:lpstr>
      <vt:lpstr>PowerPoint Presentation</vt:lpstr>
      <vt:lpstr>PowerPoint Presentation</vt:lpstr>
      <vt:lpstr>Prescribed fee for applying FFL</vt:lpstr>
      <vt:lpstr>Who can file a Patent Application?</vt:lpstr>
      <vt:lpstr>Patent File Application Process</vt:lpstr>
      <vt:lpstr>Rights and Obligations of the Patentee </vt:lpstr>
      <vt:lpstr>PowerPoint Presentation</vt:lpstr>
      <vt:lpstr>Patent Infringement </vt:lpstr>
      <vt:lpstr>Remedies for Patent Infringement</vt:lpstr>
      <vt:lpstr>Industrial Design</vt:lpstr>
      <vt:lpstr>Industrial Design</vt:lpstr>
      <vt:lpstr>Benefits of Design Registration</vt:lpstr>
      <vt:lpstr>Essential requirements for Design Registration</vt:lpstr>
      <vt:lpstr>Exclusion from scope of design</vt:lpstr>
      <vt:lpstr>Who can apply for registration of a Design ? </vt:lpstr>
      <vt:lpstr>A ten step guide application for industrial design</vt:lpstr>
      <vt:lpstr>A ten step guide application for industrial design</vt:lpstr>
      <vt:lpstr>A ten step guide application for industrial design</vt:lpstr>
      <vt:lpstr>A ten step guide application for industrial design</vt:lpstr>
      <vt:lpstr>A ten step guide application for industrial design</vt:lpstr>
      <vt:lpstr>Trade Mark  and  Trade Secret</vt:lpstr>
      <vt:lpstr>Trademark</vt:lpstr>
      <vt:lpstr>Benefits of Trademark Registration </vt:lpstr>
      <vt:lpstr>Need of Registration</vt:lpstr>
      <vt:lpstr>Trademark Types</vt:lpstr>
      <vt:lpstr>Trademark Filing  Procedure</vt:lpstr>
      <vt:lpstr> Stepwise Guide to Trademark Registration Process </vt:lpstr>
      <vt:lpstr> Stepwise Guide to Trademark Registration Process </vt:lpstr>
      <vt:lpstr> Stepwise Guide to Trademark Registration Process </vt:lpstr>
      <vt:lpstr>Stepwise Guide to Trademark Registration Process </vt:lpstr>
      <vt:lpstr>Stepwise Guide to Trademark Registration Process </vt:lpstr>
      <vt:lpstr>Stepwise Guide to Trademark Registration Process </vt:lpstr>
      <vt:lpstr>Stepwise Guide to Trademark Registration Process </vt:lpstr>
      <vt:lpstr>Documents required for a trademark registration</vt:lpstr>
      <vt:lpstr>Documents required for a trademark registration</vt:lpstr>
      <vt:lpstr>Documents required for a trademark registration</vt:lpstr>
      <vt:lpstr>PowerPoint Presentation</vt:lpstr>
      <vt:lpstr>Trade Secret</vt:lpstr>
      <vt:lpstr>Copyright</vt:lpstr>
      <vt:lpstr>Copyright </vt:lpstr>
      <vt:lpstr>Examples of Copyrights</vt:lpstr>
      <vt:lpstr>Examples of Copyrights</vt:lpstr>
      <vt:lpstr>Copyright Office</vt:lpstr>
      <vt:lpstr>Time Period</vt:lpstr>
      <vt:lpstr>Benefits of copyright</vt:lpstr>
      <vt:lpstr>Steps in the copyright filing process</vt:lpstr>
      <vt:lpstr>Steps in the copyright filing process</vt:lpstr>
      <vt:lpstr>Steps in the copyright filing process</vt:lpstr>
      <vt:lpstr>Steps in the copyright filing process</vt:lpstr>
      <vt:lpstr>Steps in the copyright filing process</vt:lpstr>
      <vt:lpstr>Documents required for copyright registration </vt:lpstr>
      <vt:lpstr>Benefits of Copyright Registration</vt:lpstr>
      <vt:lpstr>Benefits of Copyright Registration</vt:lpstr>
      <vt:lpstr>Legal Rights of a Copyright Owner</vt:lpstr>
      <vt:lpstr>Legal Rights of a Copyright Owner</vt:lpstr>
      <vt:lpstr>New developments in IPR </vt:lpstr>
      <vt:lpstr>New developments in IPR </vt:lpstr>
      <vt:lpstr>New developments in IPR </vt:lpstr>
      <vt:lpstr>New developments in IPR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Intellectual Property Right</dc:title>
  <dc:creator>ASUS</dc:creator>
  <cp:lastModifiedBy>ASUS</cp:lastModifiedBy>
  <cp:revision>17</cp:revision>
  <dcterms:created xsi:type="dcterms:W3CDTF">2025-10-24T08:30:50Z</dcterms:created>
  <dcterms:modified xsi:type="dcterms:W3CDTF">2025-10-25T07:38:52Z</dcterms:modified>
</cp:coreProperties>
</file>